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8" r:id="rId5"/>
    <p:sldId id="257" r:id="rId6"/>
    <p:sldId id="267" r:id="rId7"/>
    <p:sldId id="268" r:id="rId8"/>
    <p:sldId id="269" r:id="rId9"/>
    <p:sldId id="270" r:id="rId10"/>
    <p:sldId id="271" r:id="rId11"/>
    <p:sldId id="275" r:id="rId12"/>
    <p:sldId id="260" r:id="rId13"/>
    <p:sldId id="272" r:id="rId14"/>
    <p:sldId id="273" r:id="rId15"/>
    <p:sldId id="261" r:id="rId16"/>
    <p:sldId id="274" r:id="rId17"/>
    <p:sldId id="262" r:id="rId18"/>
    <p:sldId id="263" r:id="rId19"/>
    <p:sldId id="265" r:id="rId20"/>
    <p:sldId id="266" r:id="rId21"/>
    <p:sldId id="27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2B27-05CA-4627-B792-F53E973F910B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DDB30-C3F5-4107-88FA-72EFB38CA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</a:p>
          <a:p>
            <a:pPr algn="ctr"/>
            <a:r>
              <a:rPr lang="en-US" sz="66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66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pPr algn="ctr"/>
            <a:r>
              <a:rPr lang="en-US" sz="66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66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66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6" name="Picture 5" descr="NEW-Nebraska-Project-WILD-logo---dragon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638800"/>
            <a:ext cx="2349500" cy="946150"/>
          </a:xfrm>
          <a:prstGeom prst="rect">
            <a:avLst/>
          </a:prstGeom>
        </p:spPr>
      </p:pic>
      <p:pic>
        <p:nvPicPr>
          <p:cNvPr id="7" name="Picture 6" descr="nbp-logo-with-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029200"/>
            <a:ext cx="1611313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61060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#6: Landscape for Birds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5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Shelter Providers:</a:t>
            </a:r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Evergreens... Pine, fir, spruce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Cedar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Ground nesting cover... </a:t>
            </a:r>
            <a:r>
              <a:rPr lang="en-US" sz="3500" dirty="0" err="1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Tallgrasses</a:t>
            </a:r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, etc. </a:t>
            </a:r>
          </a:p>
          <a:p>
            <a:endParaRPr lang="en-US" sz="35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Dead trees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Brush Piles</a:t>
            </a:r>
            <a:endParaRPr lang="en-US" sz="3500" dirty="0" smtClean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40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610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#6: Landscape for Birds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5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Nesting Material Providers:</a:t>
            </a:r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Milkweed</a:t>
            </a:r>
          </a:p>
          <a:p>
            <a:pPr>
              <a:buFontTx/>
              <a:buChar char="-"/>
            </a:pPr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Cottonwood</a:t>
            </a:r>
            <a:endParaRPr lang="en-US" sz="3500" dirty="0" smtClean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en-US" sz="35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 Grasses... Long grasses and grass clippings</a:t>
            </a:r>
          </a:p>
          <a:p>
            <a:pPr>
              <a:buFontTx/>
              <a:buChar char="-"/>
            </a:pPr>
            <a:r>
              <a:rPr lang="en-US" sz="35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 Mud (provide a mud puddle)</a:t>
            </a:r>
          </a:p>
          <a:p>
            <a:pPr>
              <a:buFontTx/>
              <a:buChar char="-"/>
            </a:pPr>
            <a:r>
              <a:rPr lang="en-US" sz="35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 Small twigs</a:t>
            </a:r>
          </a:p>
          <a:p>
            <a:pPr>
              <a:buFontTx/>
              <a:buChar char="-"/>
            </a:pPr>
            <a:r>
              <a:rPr lang="en-US" sz="35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 You! ... String, fabric strips, dog hair, etc. </a:t>
            </a:r>
            <a:endParaRPr lang="en-US" sz="35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#5: Provide bird feeders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Lots of kinds of food – thistle, corn, sunflower, safflower, millet, etc.</a:t>
            </a:r>
          </a:p>
          <a:p>
            <a:pPr algn="ctr"/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Lots of kinds of feeders – ground, tube, platform, hopper, suet, etc. </a:t>
            </a:r>
          </a:p>
          <a:p>
            <a:pPr algn="ctr"/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Keep full – especially in winter! </a:t>
            </a:r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#5: Provide bird feeders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5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Lots of kinds of food:</a:t>
            </a:r>
            <a:endParaRPr lang="en-US" sz="3500" u="sng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1026" name="Picture 2" descr="http://www.aragriculture.org/images/beef/nutrition/frequent_questions/Corn_GroundvsWhole.jpg"/>
          <p:cNvPicPr>
            <a:picLocks noChangeAspect="1" noChangeArrowheads="1"/>
          </p:cNvPicPr>
          <p:nvPr/>
        </p:nvPicPr>
        <p:blipFill>
          <a:blip r:embed="rId2" cstate="print"/>
          <a:srcRect t="7805" r="49714" b="14146"/>
          <a:stretch>
            <a:fillRect/>
          </a:stretch>
        </p:blipFill>
        <p:spPr bwMode="auto">
          <a:xfrm>
            <a:off x="304800" y="2819400"/>
            <a:ext cx="1676400" cy="1524000"/>
          </a:xfrm>
          <a:prstGeom prst="rect">
            <a:avLst/>
          </a:prstGeom>
          <a:noFill/>
        </p:spPr>
      </p:pic>
      <p:pic>
        <p:nvPicPr>
          <p:cNvPr id="5" name="Picture 2" descr="http://www.aragriculture.org/images/beef/nutrition/frequent_questions/Corn_GroundvsWhole.jpg"/>
          <p:cNvPicPr>
            <a:picLocks noChangeAspect="1" noChangeArrowheads="1"/>
          </p:cNvPicPr>
          <p:nvPr/>
        </p:nvPicPr>
        <p:blipFill>
          <a:blip r:embed="rId2" cstate="print"/>
          <a:srcRect l="54857" t="11707"/>
          <a:stretch>
            <a:fillRect/>
          </a:stretch>
        </p:blipFill>
        <p:spPr bwMode="auto">
          <a:xfrm>
            <a:off x="1828800" y="3048000"/>
            <a:ext cx="1504950" cy="1724025"/>
          </a:xfrm>
          <a:prstGeom prst="rect">
            <a:avLst/>
          </a:prstGeom>
          <a:noFill/>
        </p:spPr>
      </p:pic>
      <p:pic>
        <p:nvPicPr>
          <p:cNvPr id="1032" name="Picture 8" descr="Drs. Foster &amp; Smith Waste-Free Fine Sunflower Ch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828800"/>
            <a:ext cx="1758557" cy="1781175"/>
          </a:xfrm>
          <a:prstGeom prst="rect">
            <a:avLst/>
          </a:prstGeom>
          <a:noFill/>
        </p:spPr>
      </p:pic>
      <p:pic>
        <p:nvPicPr>
          <p:cNvPr id="1030" name="Picture 6" descr="http://www.drsfostersmith.com/images/Categoryimages/normal/p_11681_2413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1769726" cy="1752600"/>
          </a:xfrm>
          <a:prstGeom prst="rect">
            <a:avLst/>
          </a:prstGeom>
          <a:noFill/>
        </p:spPr>
      </p:pic>
      <p:pic>
        <p:nvPicPr>
          <p:cNvPr id="1034" name="Picture 10" descr="Premium Cardinal Mi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876800"/>
            <a:ext cx="1752600" cy="1775142"/>
          </a:xfrm>
          <a:prstGeom prst="rect">
            <a:avLst/>
          </a:prstGeom>
          <a:noFill/>
        </p:spPr>
      </p:pic>
      <p:pic>
        <p:nvPicPr>
          <p:cNvPr id="1036" name="Picture 12" descr="Drs. Foster &amp; Smith Safflower Se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876800"/>
            <a:ext cx="1752600" cy="1775142"/>
          </a:xfrm>
          <a:prstGeom prst="rect">
            <a:avLst/>
          </a:prstGeom>
          <a:noFill/>
        </p:spPr>
      </p:pic>
      <p:pic>
        <p:nvPicPr>
          <p:cNvPr id="1038" name="Picture 14" descr="Drs. Foster &amp; Smith Natural Wild Bird Seed White Mill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876800"/>
            <a:ext cx="1752600" cy="1775141"/>
          </a:xfrm>
          <a:prstGeom prst="rect">
            <a:avLst/>
          </a:prstGeom>
          <a:noFill/>
        </p:spPr>
      </p:pic>
      <p:pic>
        <p:nvPicPr>
          <p:cNvPr id="1040" name="Picture 16" descr="Drs. Foster &amp; Smith Gray Striped Sunflower"/>
          <p:cNvPicPr>
            <a:picLocks noChangeAspect="1" noChangeArrowheads="1"/>
          </p:cNvPicPr>
          <p:nvPr/>
        </p:nvPicPr>
        <p:blipFill>
          <a:blip r:embed="rId8" cstate="print"/>
          <a:srcRect l="18518" r="14815"/>
          <a:stretch>
            <a:fillRect/>
          </a:stretch>
        </p:blipFill>
        <p:spPr bwMode="auto">
          <a:xfrm>
            <a:off x="5943600" y="3048000"/>
            <a:ext cx="1882588" cy="1666875"/>
          </a:xfrm>
          <a:prstGeom prst="rect">
            <a:avLst/>
          </a:prstGeom>
          <a:noFill/>
        </p:spPr>
      </p:pic>
      <p:pic>
        <p:nvPicPr>
          <p:cNvPr id="1042" name="Picture 18" descr="Drs. Foster &amp; Smith Nyjer Thistle Se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4876800"/>
            <a:ext cx="1752600" cy="1775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#5: Provide bird feeders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35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Lots of kinds of feeders:</a:t>
            </a:r>
            <a:endParaRPr lang="en-US" sz="3500" u="sng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30722" name="Picture 2" descr="http://www.wildbirdhabitatstore.com/images/uploads/Seed_Tube_Bird_Feeders/081CBigTube02.jpg"/>
          <p:cNvPicPr>
            <a:picLocks noChangeAspect="1" noChangeArrowheads="1"/>
          </p:cNvPicPr>
          <p:nvPr/>
        </p:nvPicPr>
        <p:blipFill>
          <a:blip r:embed="rId2" cstate="print"/>
          <a:srcRect l="18455"/>
          <a:stretch>
            <a:fillRect/>
          </a:stretch>
        </p:blipFill>
        <p:spPr bwMode="auto">
          <a:xfrm>
            <a:off x="304800" y="3581400"/>
            <a:ext cx="1642389" cy="3048000"/>
          </a:xfrm>
          <a:prstGeom prst="rect">
            <a:avLst/>
          </a:prstGeom>
          <a:noFill/>
        </p:spPr>
      </p:pic>
      <p:sp>
        <p:nvSpPr>
          <p:cNvPr id="30726" name="AutoShape 6" descr="data:image/jpeg;base64,/9j/4AAQSkZJRgABAQAAAQABAAD/2wCEAAkGBhQSEBUUEBIUFRQUFRQUFRUUFRUUFBQUFBUVFhYVFBUXHSYgFxkjGRUWHy8gIycpLCwtFR4xNTAqNSYrLCkBCQoKDgwOGg8PGiocHyQpMCosKSksKSwsKSwpKS4vKSkpKSkpLCkpLCwsLCwsLCkpKSkpLCkpKSwpKSkpKSkpKf/AABEIAOAA2wMBIgACEQEDEQH/xAAcAAABBQEBAQAAAAAAAAAAAAACAQMEBQYABwj/xABDEAACAQIEBAMFBQUGBAcAAAABAhEAAwQSITEFBkFREyJhMnGBkbEHFEKh8CMkcsHRM0NSYrLhFRYlgkRTVGOi0vH/xAAYAQADAQEAAAAAAAAAAAAAAAAAAQIDBP/EACcRAAICAgIBAwQDAQAAAAAAAAABAhEDIRIxQVFhcRMigbEyocEE/9oADAMBAAIRAxEAPwC6W3Tws06lqnstBRFWzrTotU4qU6q0CGwlEEp0JRZKYDOSkK1Iy0JWgCIy0BWpTLTZWkMiYvCrcQpcGZT0P1Haszb4WiYmVzeILi+cMzKUI9l52aBt/WtcVrOeMwZrQt+U3yDdBGjMQwBG8xpPpWWRLs0g/BcxQxTpFDFamYaJRRXI1FNAEa8lMxUq7TOWkAgFOAUIWjApgJlpQtOTpSBaAByzUs4I5ZqMRUy1joWDQBCIptqeu6600aAOewQJjSmKubGLU2srdKqmXXSgaJyCjArgKNRQSKq04qUiinVFMBAlLFEBSxQABFCRTtA1ADTCgZadoTQAxlqnNrzXmAGVLmeI1lbYzHT9aVeGs7zLhYKMrMM91FdQ0Bp0/MAg1lk6suHdFspkA9wD8CJpsipV5gdhHT5VHYVZIE0meuIoDQOgiaK2YpsUdAgi3auFDRAUAFRKaGK4UAETQmimhNAzkuke49KA0prgKBA0NSbuEKiTsaj0xlrZtzTmSksNThpkgAUYpAK6gAxS0M1ksX9oShWazZNwLIJNy2hMdkJzH4CiiZSS7NaaAmsNb+0G9cKgWUtT7RuC60DoQEXWe1QcZz3iVJzXMKq6wyZm66GD0p0Z/VieiUJNeWDnTF51Y4lDbnXJbOoB1Hs7xWlb7SLJ/s7V543EBT8ATRQ1kTNYapuIX7S3oxBABAFoNsSwIaP839ap1+0OXAbC3EQkAsxEgHrlAk1J45x+xFq4D4gBfQae0hUE5ojVh85rOa0awkm6LfhxJtAtPWJ3yScs+sU4wqHh+KWrdtFuX7RcKoY51Pm2PXvT7YxPEFvOucjMEkZiD1A6imlobexTQEU+tokwASewFNPbI3EfrrQMGK4UlKKACFGKEUQoEKKWuJpYoAGkNERSRQANIRRAVxoGPjG+TKRNRTXGhoAs0anQ9MpR0yRwGjFNBqMNTAMVm+J8g4a62YKbbHU5Igk9SD/KK0WakzUEuKl2eRcI5Xa9iL1pSF8PMQWzAMufL+Gas25MxlqRaIKnQgOGBHYq4ip3I5P3zFydmcR2m6ZIPYx+VabjnH7OEt+JfcKNlUas57KOvv2FFmUccWjyhs9q+1lra+LIEKGVs+h/uzqfTrVi/Mlzwzavo41MsjNaZZMlcsEdIEj+tUuK5rR+I/ekttlzh8jEAmBG4kCtnyZx2zdxWIcg+Je83gOBl8g2D7NPu7USnx2xRwN9GWsYhcrLda6R1zasJIIAIYfSnrNnD+QDU580XWfJG2sLmOlekngGGuNcujD2wtwLmEbsJDDXaDGqxNZL/lqw/Er2Hgi2ltGXISIJAnUzO9NtC+nKPTGTgkt3c/hWJXVIbMM24zI+XNGh+W9MXsPmuKMQ9uVUeyLl1wCBlUFSYGuxO9HwngL4u5fUXigst4YUrmze0onUQYSoWK4Bes4y3Zt3FNx0LqwlIAzCCRsdKdohqTVpEm1xq7ZDW8JjCBmJhbRWdhPmMzEVf2OfhlAvYe47mFLibYO3mIM6/wBaxVy9dN3wQC7+ZSphySntFc3oNKnX1uoBbdXtl9EULHmEbDTNqen+L5jaDHd6tGobnR1krgAR/wC5eGkabQPlUnD812WAa4VtMd0kFVPYEdKw+J4dctsPEtsniGELZSZ00n+tSOKcFewtpbpEO+QBdTJ6k6VLaLUp2zXXOb8MNrhb+BGb+VWmAxy3rYe2SVMjUQZBggj31k/+RWCH9vrB0ymNNe+lQeX+L4i14IzKbN1yoUjUHMpbXfXNSWzVzcXs9DFEtJRLQailaBhTpoHoACuNFXNSGNkUEU4aCKBE5Wos9MA1xuUwJaEUhaDUUXaUXKBEnPXZ6YD1W8UGKLfu7WwCAIbQz183T0oE9dGa5Wx6WcVjDcJEs7bH2Vdi5+Ej4kV5zzbzCcZi7l3UJOW2p/Ag2EdDpJ9TWi5yL4LGXrQbL49lQbhBMhzneD0GbTTtTPD8Dwy1h7dy/fdrvlLpb1aDuoHy1osIqlRS8A4JevtltWXbaSFOVQerN0rcXuU0wV20fGL4jMGCqsIE1DFjvUHjn2uMVFvAWhYUADOwDOY0EDYadTJruT8M1wpcxBLO+crmks1tSMzMSddTA9J6CpldbNI+x6Bw/GAvk8RCcqhQNDMtI6Tt01Gs0ljgpsYu9iXOr5VVRr5QF8x7GZqn5dxht375VAP2ixmA/ZrD7HpIOkdqvsZxsBCSR3JO0HbvWU8i/iioY7qTM/yniFTFYrQ63TJPcNcmOw8wrRPy+t2+l/TOgKqdvKdxpvud5+FY/hWPCLiHgZmclTqC8udh1gHpWpwXGD4SBBlZl2J2M9SdunzqJS4vlscI3Gil5M5ctXcXiLjhs1m+2UgwCHNwEHvt9Kd53wQHEMFkgBczET3denwqfyi+RsQJkm85PoAzA+/Waf4rzamHcnE2WyTCXAhYaqGjMdjvoO1bLInJxMFjahZQ84WpWye14fKDUXnc/tMIO9//AOtSOdOPYTEWbf3Z1LB0YpqGgg6x9ffQ8xWBfxeES3cQlbhZzmEKPKfNOxMHTetKI1bZq8PhTcMe+T6da8/4Kn7PCSP/ABFxQekqbJ1Pun5V67g8H4anWZj6f1rx7hNz94w9vtib5jsYQfy/KmkTke0ejRSxRotKVpG43NCaI11IYMUoSliuBoAWwgLQ3X603ctQSK6kimArGhLUJam3apEPWwWaBudq5yVMHQioovEEEbiixOMLtJ3oAki5VRx7mpMJcsC5tcuebWMqD8Xzj5Gpi3a8+50wZxXE7NjWPCG3Sc7T84poCg5u4v8AfeIuzuQhYIumbKo0gAb6z861V/7HPJNu6SSRBYRAjYj39ayPEuVsVgHW5ct6KQQw1Hpr0Nbfgf2r2yoXEDLA3AnYUpX4GmvJnB9ml+1ePjlBYTzNdzDKVGpCjfMaveBcwq+KcC3lQILduOioSQT2kn6VVc+c6WcUqraDGAJMwknfQbxWWwuOZYKkiO1HFyWw5U9HqnFrF6Uew5DMcrACZkGCf11oFvYpQJFq7O6lCsRpJIGtRuBcWuFXt3RFyyq5oIMyJUj1jpVhgL7M5O0KACJJYHuCN65JynB+xvGMZKyDg8Uxv3MuHDSbhZc8GQdl1GoEjTpVja4qoAD2L1tQQCMpfKJJnNHYfnVNwxR4t0q2W74r5SYGsRAG2skVrcU7JbLJGciYmdRtEH8q2bWjGEW12VvB+NWUuMLrFUuXC9pidSCzg5xpk10j396uBx/Bz5r6FGAOR1J2nVfL+o99VXAbas95mKszvD+XMADmPlB7TrUjH4mxaxFm14VvxXJYAoGhIbXNG8j+tS5LnVbCKlw7X5GON4zA/d2OHFsu5gGFVtBOgIk7xQ8NxeDsXluJg3BuHLbe4JEjcIusn1il5jwy/dyQiyCOgAEzJ0qq5hBbF8PE/iZvl4R+grqRzNuzTYzmbGOWFnDIi6gG4+p9YGxrDcDtxjsPIHnNx4BmDqDr3ka16EtefcFaeI2tdmxGkf5m/p+poQp6a+T0u2aI0ypos1I3CCTQFaJGiubWgAIpIoq4CkOwKSjZYoaYEZmpp2pS1Mu1SMF2po3a52pMVfDQQsHrGx9YpAELtYrnC/4OPw18mFgBo6hG8w+TCtaDWd574f4mGzgSbRzf9p0P8j8KaEzTcd4UeJ4RLlt4tZWuR1YgGAa8Rx2DNt2Vt1JB94r2b7HuOeJhjh3OtsnKP8m/86x/2q8ICYt3G7MGIGwWAJPvNUtaEYMDSp3DbJuXEQEAswUEmAJO5NQQKfX2hl3j66VQj0K9c8HHXBmRilpAfCnKCptibjH2nOYye9a29iltgGCWY7nYMddu29eYOygKGe2193VfKxKJbVMsORKtmOU9xlrR4viN8sk20dDBQhwrahSZ7++ubPDlRtjlXZINhi11pEm65yjU6Md+wnX1q3tX2ya+H5lBUSNdfpH0FV3B+LC07u6FmuSSialQCxOkdO9WVvmLBh4Km37Sk3Ejy9dZ0FEsVkQzRiqZD4Jiij3DnRSzLm37sPKB/ENT61oMHgUxd1cQ6sj2QUt+ZfMDPtiJ3PfqapODi2bl0s6Bc5CFoXQ5pCE77g/EVd4CyyZwrqyEkh8yqJP+LXf1Gh1rNqSyWkVBxeOmReZrieE1suMxjy6gkd9Y06zUHimDNzFYHw2UlPM0MCQDkgGO8Gn+ZcPaayXXKbpCg7ZhlIzKQpI0AGvaKp+I8Bwge29vFOiFR4ihWa4H0MjtvOtdaOSb2zcBDOoNYDgCf9THo2IJ3/xNv+da3h/GMOllRb8d2QiDLBrhVY8ylj5fkCTtvWY5aYNxAsPxeK4ncZtSp9QSaaFkduPyb8UtItFSOgUClArkMGnb1wHagBkikilNKtAHOJpuptnDZgY3qO1kgxQBUtTLU6RTbioLGnqOwp5zTYFJgcFob+FDoynZlYfMU4KB+IW1cW2Yhj3Vo19Y1poUml2YTkvin3THT/dZiGXt0MeozfECvQvtL4P42Fe5aXzqFzGIzIpzb+k/UV57zLwXJYtXGhWIuEEbuAwyK8bNlLEHrtV3y/zz94wrYTEMc5XLbubE6CFbv76p+pEXaPN71oZzl2Bpdj5T+tjTvErOW4VVi0SDOmoJBEdNamBcNba003LgKTdAOQrcMwFPYH51Y6HeD8FZi3ntJdVvD8G95GIuKylte0++YrR8OxQyiyrE5fICywXCzOh2I1BFZyxwnE42bqg3HYtvAYi2ol+mglR6k+hq14Dg3IlSS6XGWTt5ozH/AORNY5YqSLg6Y9wu5luXCWIYOBI7ZjP5CPjW+wFlLtoXLwzG2cwzCYHYTv8AOs5wLhStcu54cZtz+FszZtOm2xrVfdGGHKJGaPLtHvIPSs5xtjxOolLwa7Ze/eF6wrHxcqGDAnMYhdtt/dWqPAcOFJ8PLKwRmaCrA9J2rJ8CsE3cRPt+KDG2Uy43G5INXnF8flGQoz5oTuROsk9I0rKcnGVKysMFKNv3/ZB5m4Jat4Ym2gDAr5hMnVRA9/aqvHt+/wCDUAANbBYADU6nzdzp1q/4viw3DmLLDKUJBEzDiqe9w9m4jgyf/Tq2kkaq5GvTpvXRidwRzZVWRqvT9moU9qw3LT/9Sf8AixH+qt9dwxSM3yrA8vL/ANUf33/9VaonJ3H5N7NGDQgUl62GUqdiCp9QRBpGo4KWKyfAeLXLN77relhB8N23hfwk9RVxjOYrdh1XE/s8/sv7ds9xmAlT7wPlSU1dFcXVluSKSht3AwDKQykSCDII7g0s1RIdm8VMinWxknao80JagCqcU0xp16YdqhlhWysENMxoR391NAUJo1pAKogzXYgyCYEgEjTsKOaDEjyN/C30NNCZm+VuHjFYa8rrnLFlQEnywFYBTrHmGnaazN3lP9ldxNu6gS3cyqrHLf8AajVOjD89a2/2XEBWnbxWHxKik585Ts+PbKuuH8ZmzXGk2i+hhv8AAx19D6davZnD+KMVf4Rg7gtuMS1osCt1XUuUdVEMCN0bv0+FRWXA2LgVi2KXKSSma2A2UhQsnzCSDPSOtBxjBJbJUYi3cYNlbw1c5dd1YwrAj1/rRjgOFuWi1vGqHRQXW6hSST7NvqTv+WutUURP+N3c+bDBrSLl8NF1yhXJEtGvmJJneaveXOLpY8QYnMG8TWBMNBDTHqKg4DmrwFYYdACyGyCw1FkiZGvt58zSe4FNYC63jSSTm1bScxM7ztqTrUSY1fg1nBuJ2xdvuLkB2UjxCBnJLEx+utbPBcWtZAc6MT0Ugn3frvXn/LeGV2uC7bViOhEgMSdo22q+Tly1nX93ZBJ86OwgxoTMxqNqwnOKl5DEpuPiiy4JZz4vFaMMtxWI9TOnyq/w/DFzFlGXUsfUwNSD1AFYzhnC3OIxFu1irtpLZU5lOrE6AsZk/wC9XGDwmLBKDHk5ZnMisemmbNVScG7b/oWPmo0le/b1JnNmBFvh94qTBynU6mWXeN/9qfscv3PAw9zDXVW74aZ3uy5KMoOURAAB+g7VnOZ+FXVw7tcxj3GtwGtmcrZm00nTQj5VNPKrslm6Llx7Ztqbi5mDRkGUJ0ga1pCUa0Zy5Oe14JA49jLbKmLtWmUHV0cBSfwlQWmI3kTpWd5VYXOKXDsp8cj3FgdKtV4Xh59gtGvmdjr86pOVwq8QbKdIvADXSCsDXf8A2qfqJp0KUGpRv1PTEwinqa5sGo79/T3U0l2BvRPfkelZLI/J1uJl+acC+txToAdlBfvIbeZG1UvFGfE4MXrWb93CupUhTnzQxM9ljbvW98AOpDaz3/XaswuAOGxAs74bEZky7hLmWQNehgiiMVdibfQ9yRxVsQnh3Sq31UNEBTcQ5hJA0zeXffXXoavyK8Z4zgr/AA/FB0YqQS1t1007R26RXrvD8Wbtm3cbRriK7RoJIBOldK9TMfahoiaEmmBWtTeMwxQweuoI2I9KlG0pXQ61BvXjABJgbelQygPDPY96VWp9uJSiqwkrs3WO1MkgmakAwaZxl0eG4nXK2m52NOioeP4ckPcgh8rEspInTr8KaFK/BW8k4oWbP7XMoe5KNkZg2oUQQN5BFbvmPhiYrDPafrqDGqsNjFYnl3EXrlpjZvC2FaAoQZdIMgdzV3cHEFAbNZurE6jKe+u2vxpyejOFpLWjybFcLVHYXFcKhZWKkMrMpiEeNJ31ntUcoGVSxL5fKtsLBKakE3F65m2g7dKtsZw17pvXVB8t0lv/AC4bbzbSCTv0NVazvb0IBJMxHcg/renZa2rJ+DxtmxYdLtvPeD2rgDDygJE2ydwILSKl4DBG4HuKPIoUzEwTIj8z8qpeJ8MVMPburdVjcEMoMlGkmD8APnWk5A4wow12w50J20nUaMs7+oqZdWUmkyVy9j/CvO2XMC6Zz2Etr8zXpippMLtJGsEbzXmnL3DgxvC4CRoY1E5GY6kbaittwbi/i21kZCQdM4LCJlYInpFc2fml9v5KwVWyr4coOPxZyjRrcAbDWNAPjWigKsLkynbWBqdAG+Has3wa+qY/FK/4ggEidSREmNDrWqsYBGnpqDprGgiJ91JRcn93ohwlUXXq/wBmf5l4XGDvsJLnw411PnUD37xWw4HcnCWsx/urf+gVmObsIUwN8sxZiEUMegzqf176tcDixbwltiQFWzbMk9cg2rqilFUYS3Nv2MkMTN11UT52AUa7MdqpOXSVxzkjX9ppsdWFep8K4bat2UZUEhZUsv7SG18x3nWvLsGCcddI6vd2/jqPp8YthOSc4r3PQrGInenmu9elVuE9nTp061MtqYrmujrqyZaviNf0DWE+0XmJrDW/BPnDB9gRIiPdp9aTmziWKw5ItpmDsEQ/iLNroKncI5AV1W9xBmdjDBJiJVdD7jNdONeTGTLHjXLC8Qw2GvXgLbKFdwuubNEoPTf3VaqsAAaACAOwGwp1m0CgQqiFUbAU3WqIEJpIojQ1QirJqLdp9jTTCs2aEenrZrslOW7VIAlFBxL+wufwN9KlW7dMcagYe7qP7NvpVpEyeiq5MUeC+XbP6/4Vnf1rVYdSylZMduh6VluRb9sWIuXESXPtMBpEA/lWx4ffXKSjK4ndTOgqJ1WxY/Bi+RuGhrV4OoKi9EHrCKCp6EbVleLclXcxfCo7WSWZcyMGQA6qw3JG3rANbTkTHKmHvM5gHENr6sEArR2rlzxDLJ4bCIg5gw7H41MnxZWLcT56v+XQ7zqKlcvopveG5C59Ec6BX3XN2B2npINS+bOF+FjrqfhdswPTzGfyM1WYzAlADM1utrRL32bnl/CXGvG2bjW2shiIjUgmQQdCJ6bVLxvCLqWwy3mkkgLpJdmXygj4n61D5Euq14C4CxZFYE+bVR+I+smtnxp1R7f+aYC6wYjMRHTvrvXM8lTphjxRlBP5M7wuxjBirwTw3uZV8QvABGkAba7Vf4XH420p/dUbXUhyR09THupnly/mx+JJWBkXbpBAGh1ir5+JKks0hc2UGdTEGStOcl6Bixt9N+f2ZnmniGMfDOt63bt2jlJAZWcrmB7941imeMcdxGGw1ktdTK6oiotsF4yiTDaEARr61Z8zKLuDuOTBfKAG0AGcGDO3esbznddlsCDkt2kg66s4WddulPHk5IWTHxk/guhxfEX1lsQ6KQIA0PTWRHWs7huLfd2e43mJLCZ3M76nrvVVieM3XGW2GyosswBMAaSfSnFC+EGdQ4QBirP4eYnoDud5ga1pTadkSpSi0abB85Xs5i3NpSouXLcsqg92gAATrVjxv7SBYuG1aRbhUiXB8p7gVT8GyW8P+7X2Jva3bHhvBGxt2DBJaDlzTsZ0ipfLn2YNcfxMV+xtyStoGbkTopP4dNO9CxxNeTIy4zFcTxKNaBRLX4m9hSepHVo2FelWVbKM7ZmAEnYfAUeHwCWlCWlCouwGg/8A31pzLVV4FY2aGKey0mSgQ1FLlp3JSZaYFA1Blp3LReFWZpY2luaft26mcLChxm2p/HWlD+WmkTZBuBgjFBLQco7mNPzrEf8AA8a7ElWIYklWPffevQkt0+iU0ROPLR5mMDesIVfDEqATJWSumsMOnvNFwvnY2MwSygDgTq0TpB1r08W6ZXhFkCBZtxvGRf6UNN9BBJaZ5ly7xy1atPbxCtBcvoJB2jrvIma1HCeP4TWL5ljKi4CMpPrH1q7xnKWGumbllZ7iV+mlee8Z5ZGGuFV8a60kqLVl9BMgM+3ymplFdsUXOP2+AsJwyzjvFN05blu4RM9BMNB2BmD7hWYw3B2+9Nh74gkMAfUahlJ6GPzqzt8vXrhlbN4E7zaJGu+uhPypy3yhjCYFp5UwJkdZ8pPSiMU7pmbzTjXKJL5LAs33Q6kJlVlBIlTrB7bflWtNkvdVlfyhWJIg7kGJ30IjWsvhuCY2w7GHTy5iShuKzR7MAHfadqPlnmRMN4hu2VD6aKmVzmJJ3Pu09ameK9ovF/0KKpot8BifD4hiY2yrIkiRpV/hkVkzE5hMkEAgmdIkVgbvMyDF3bpt5kuAbEaRHf3H51fW+eLRsOLYdLkHLmAKqSNNQdprKeOfK10a480FFxbp3/pP5qvTgbhCkexpPsnMIOnWKxvMXFLd6yqJAa2lqW1iVGsnvTvEOaXu2Xs3BmZsuVpgLlYFtOvT5603huNWrQi1aVgVHieIM6m5lIJA7TFaY8XFf2ZZM6c/x/ozwrk37zZRka3ae4zZpulgqIN/D1Jb09em9XPL/AVxAyJdNvwiwdkALXFkLAnbb8zUM8yXEsm1btokmVyIFy5txrvPc1pvs1wAFl7sEF2ywTOigEkHrLE1tRHPlJUaixglSMqgGAswJIAgAmngtOhaXLTNhkrXZKdy0WSgQyFoStP5KQpQA1FDFPZK7JQBQ20p0JXJbpyKksAJTyikQU5EUhBIKeUU0lPCqAcAoxQrTiUxCgUYFcBRigQgFLlpRRUABlqq4lyxZvvndSHgKWU5SQNpNXFdFAmrKQ8p4WINhG9SJPzqqx/2b4a4QUzWtIITUH181a4ikigThF9oxdv7L8KPaa63xA+gqxw3IuETazm/iZjWjikigX04+hX2eB2F9mzbH/Ys/Mipa2wNAIFOxXRQVVAZa7LRxXRQMDLSxRRSxQAGWkK0cV1ADeWuy0ZpJoAorZijJpmaMUixwCiFcDpSBqQh5adWo6tTyGmIfWnVplTTq0wHRRUAohTEEKKKCaXNQAVdQzXTQAtJXTSTQAtJXTSUALXUk100ALXTXGhmgBZpZoJrpoAOkoZrs1IBTSUk0k0wP//Z"/>
          <p:cNvSpPr>
            <a:spLocks noChangeAspect="1" noChangeArrowheads="1"/>
          </p:cNvSpPr>
          <p:nvPr/>
        </p:nvSpPr>
        <p:spPr bwMode="auto">
          <a:xfrm>
            <a:off x="0" y="-1020763"/>
            <a:ext cx="208597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data:image/jpeg;base64,/9j/4AAQSkZJRgABAQAAAQABAAD/2wCEAAkGBhQSEBUUEBIUFRQUFRQUFRUUFRUUFBQUFBUVFhYVFBUXHSYgFxkjGRUWHy8gIycpLCwtFR4xNTAqNSYrLCkBCQoKDgwOGg8PGiocHyQpMCosKSksKSwsKSwpKS4vKSkpKSkpLCkpLCwsLCwsLCkpKSkpLCkpKSwpKSkpKSkpKf/AABEIAOAA2wMBIgACEQEDEQH/xAAcAAABBQEBAQAAAAAAAAAAAAACAQMEBQYABwj/xABDEAACAQIEBAMFBQUGBAcAAAABAhEAAwQSITEFBkFREyJhMnGBkbEHFEKh8CMkcsHRM0NSYrLhFRYlgkRTVGOi0vH/xAAYAQADAQEAAAAAAAAAAAAAAAAAAQIDBP/EACcRAAICAgIBAwQDAQAAAAAAAAABAhEDIRIxQVFhcRMigbEyocEE/9oADAMBAAIRAxEAPwC6W3Tws06lqnstBRFWzrTotU4qU6q0CGwlEEp0JRZKYDOSkK1Iy0JWgCIy0BWpTLTZWkMiYvCrcQpcGZT0P1Haszb4WiYmVzeILi+cMzKUI9l52aBt/WtcVrOeMwZrQt+U3yDdBGjMQwBG8xpPpWWRLs0g/BcxQxTpFDFamYaJRRXI1FNAEa8lMxUq7TOWkAgFOAUIWjApgJlpQtOTpSBaAByzUs4I5ZqMRUy1joWDQBCIptqeu6600aAOewQJjSmKubGLU2srdKqmXXSgaJyCjArgKNRQSKq04qUiinVFMBAlLFEBSxQABFCRTtA1ADTCgZadoTQAxlqnNrzXmAGVLmeI1lbYzHT9aVeGs7zLhYKMrMM91FdQ0Bp0/MAg1lk6suHdFspkA9wD8CJpsipV5gdhHT5VHYVZIE0meuIoDQOgiaK2YpsUdAgi3auFDRAUAFRKaGK4UAETQmimhNAzkuke49KA0prgKBA0NSbuEKiTsaj0xlrZtzTmSksNThpkgAUYpAK6gAxS0M1ksX9oShWazZNwLIJNy2hMdkJzH4CiiZSS7NaaAmsNb+0G9cKgWUtT7RuC60DoQEXWe1QcZz3iVJzXMKq6wyZm66GD0p0Z/VieiUJNeWDnTF51Y4lDbnXJbOoB1Hs7xWlb7SLJ/s7V543EBT8ATRQ1kTNYapuIX7S3oxBABAFoNsSwIaP839ap1+0OXAbC3EQkAsxEgHrlAk1J45x+xFq4D4gBfQae0hUE5ojVh85rOa0awkm6LfhxJtAtPWJ3yScs+sU4wqHh+KWrdtFuX7RcKoY51Pm2PXvT7YxPEFvOucjMEkZiD1A6imlobexTQEU+tokwASewFNPbI3EfrrQMGK4UlKKACFGKEUQoEKKWuJpYoAGkNERSRQANIRRAVxoGPjG+TKRNRTXGhoAs0anQ9MpR0yRwGjFNBqMNTAMVm+J8g4a62YKbbHU5Igk9SD/KK0WakzUEuKl2eRcI5Xa9iL1pSF8PMQWzAMufL+Gas25MxlqRaIKnQgOGBHYq4ip3I5P3zFydmcR2m6ZIPYx+VabjnH7OEt+JfcKNlUas57KOvv2FFmUccWjyhs9q+1lra+LIEKGVs+h/uzqfTrVi/Mlzwzavo41MsjNaZZMlcsEdIEj+tUuK5rR+I/ekttlzh8jEAmBG4kCtnyZx2zdxWIcg+Je83gOBl8g2D7NPu7USnx2xRwN9GWsYhcrLda6R1zasJIIAIYfSnrNnD+QDU580XWfJG2sLmOlekngGGuNcujD2wtwLmEbsJDDXaDGqxNZL/lqw/Er2Hgi2ltGXISIJAnUzO9NtC+nKPTGTgkt3c/hWJXVIbMM24zI+XNGh+W9MXsPmuKMQ9uVUeyLl1wCBlUFSYGuxO9HwngL4u5fUXigst4YUrmze0onUQYSoWK4Bes4y3Zt3FNx0LqwlIAzCCRsdKdohqTVpEm1xq7ZDW8JjCBmJhbRWdhPmMzEVf2OfhlAvYe47mFLibYO3mIM6/wBaxVy9dN3wQC7+ZSphySntFc3oNKnX1uoBbdXtl9EULHmEbDTNqen+L5jaDHd6tGobnR1krgAR/wC5eGkabQPlUnD812WAa4VtMd0kFVPYEdKw+J4dctsPEtsniGELZSZ00n+tSOKcFewtpbpEO+QBdTJ6k6VLaLUp2zXXOb8MNrhb+BGb+VWmAxy3rYe2SVMjUQZBggj31k/+RWCH9vrB0ymNNe+lQeX+L4i14IzKbN1yoUjUHMpbXfXNSWzVzcXs9DFEtJRLQailaBhTpoHoACuNFXNSGNkUEU4aCKBE5Wos9MA1xuUwJaEUhaDUUXaUXKBEnPXZ6YD1W8UGKLfu7WwCAIbQz183T0oE9dGa5Wx6WcVjDcJEs7bH2Vdi5+Ej4kV5zzbzCcZi7l3UJOW2p/Ag2EdDpJ9TWi5yL4LGXrQbL49lQbhBMhzneD0GbTTtTPD8Dwy1h7dy/fdrvlLpb1aDuoHy1osIqlRS8A4JevtltWXbaSFOVQerN0rcXuU0wV20fGL4jMGCqsIE1DFjvUHjn2uMVFvAWhYUADOwDOY0EDYadTJruT8M1wpcxBLO+crmks1tSMzMSddTA9J6CpldbNI+x6Bw/GAvk8RCcqhQNDMtI6Tt01Gs0ljgpsYu9iXOr5VVRr5QF8x7GZqn5dxht375VAP2ixmA/ZrD7HpIOkdqvsZxsBCSR3JO0HbvWU8i/iioY7qTM/yniFTFYrQ63TJPcNcmOw8wrRPy+t2+l/TOgKqdvKdxpvud5+FY/hWPCLiHgZmclTqC8udh1gHpWpwXGD4SBBlZl2J2M9SdunzqJS4vlscI3Gil5M5ctXcXiLjhs1m+2UgwCHNwEHvt9Kd53wQHEMFkgBczET3denwqfyi+RsQJkm85PoAzA+/Waf4rzamHcnE2WyTCXAhYaqGjMdjvoO1bLInJxMFjahZQ84WpWye14fKDUXnc/tMIO9//AOtSOdOPYTEWbf3Z1LB0YpqGgg6x9ffQ8xWBfxeES3cQlbhZzmEKPKfNOxMHTetKI1bZq8PhTcMe+T6da8/4Kn7PCSP/ABFxQekqbJ1Pun5V67g8H4anWZj6f1rx7hNz94w9vtib5jsYQfy/KmkTke0ejRSxRotKVpG43NCaI11IYMUoSliuBoAWwgLQ3X603ctQSK6kimArGhLUJam3apEPWwWaBudq5yVMHQioovEEEbiixOMLtJ3oAki5VRx7mpMJcsC5tcuebWMqD8Xzj5Gpi3a8+50wZxXE7NjWPCG3Sc7T84poCg5u4v8AfeIuzuQhYIumbKo0gAb6z861V/7HPJNu6SSRBYRAjYj39ayPEuVsVgHW5ct6KQQw1Hpr0Nbfgf2r2yoXEDLA3AnYUpX4GmvJnB9ml+1ePjlBYTzNdzDKVGpCjfMaveBcwq+KcC3lQILduOioSQT2kn6VVc+c6WcUqraDGAJMwknfQbxWWwuOZYKkiO1HFyWw5U9HqnFrF6Uew5DMcrACZkGCf11oFvYpQJFq7O6lCsRpJIGtRuBcWuFXt3RFyyq5oIMyJUj1jpVhgL7M5O0KACJJYHuCN65JynB+xvGMZKyDg8Uxv3MuHDSbhZc8GQdl1GoEjTpVja4qoAD2L1tQQCMpfKJJnNHYfnVNwxR4t0q2W74r5SYGsRAG2skVrcU7JbLJGciYmdRtEH8q2bWjGEW12VvB+NWUuMLrFUuXC9pidSCzg5xpk10j396uBx/Bz5r6FGAOR1J2nVfL+o99VXAbas95mKszvD+XMADmPlB7TrUjH4mxaxFm14VvxXJYAoGhIbXNG8j+tS5LnVbCKlw7X5GON4zA/d2OHFsu5gGFVtBOgIk7xQ8NxeDsXluJg3BuHLbe4JEjcIusn1il5jwy/dyQiyCOgAEzJ0qq5hBbF8PE/iZvl4R+grqRzNuzTYzmbGOWFnDIi6gG4+p9YGxrDcDtxjsPIHnNx4BmDqDr3ka16EtefcFaeI2tdmxGkf5m/p+poQp6a+T0u2aI0ypos1I3CCTQFaJGiubWgAIpIoq4CkOwKSjZYoaYEZmpp2pS1Mu1SMF2po3a52pMVfDQQsHrGx9YpAELtYrnC/4OPw18mFgBo6hG8w+TCtaDWd574f4mGzgSbRzf9p0P8j8KaEzTcd4UeJ4RLlt4tZWuR1YgGAa8Rx2DNt2Vt1JB94r2b7HuOeJhjh3OtsnKP8m/86x/2q8ICYt3G7MGIGwWAJPvNUtaEYMDSp3DbJuXEQEAswUEmAJO5NQQKfX2hl3j66VQj0K9c8HHXBmRilpAfCnKCptibjH2nOYye9a29iltgGCWY7nYMddu29eYOygKGe2193VfKxKJbVMsORKtmOU9xlrR4viN8sk20dDBQhwrahSZ7++ubPDlRtjlXZINhi11pEm65yjU6Md+wnX1q3tX2ya+H5lBUSNdfpH0FV3B+LC07u6FmuSSialQCxOkdO9WVvmLBh4Km37Sk3Ejy9dZ0FEsVkQzRiqZD4Jiij3DnRSzLm37sPKB/ENT61oMHgUxd1cQ6sj2QUt+ZfMDPtiJ3PfqapODi2bl0s6Bc5CFoXQ5pCE77g/EVd4CyyZwrqyEkh8yqJP+LXf1Gh1rNqSyWkVBxeOmReZrieE1suMxjy6gkd9Y06zUHimDNzFYHw2UlPM0MCQDkgGO8Gn+ZcPaayXXKbpCg7ZhlIzKQpI0AGvaKp+I8Bwge29vFOiFR4ihWa4H0MjtvOtdaOSb2zcBDOoNYDgCf9THo2IJ3/xNv+da3h/GMOllRb8d2QiDLBrhVY8ylj5fkCTtvWY5aYNxAsPxeK4ncZtSp9QSaaFkduPyb8UtItFSOgUClArkMGnb1wHagBkikilNKtAHOJpuptnDZgY3qO1kgxQBUtTLU6RTbioLGnqOwp5zTYFJgcFob+FDoynZlYfMU4KB+IW1cW2Yhj3Vo19Y1poUml2YTkvin3THT/dZiGXt0MeozfECvQvtL4P42Fe5aXzqFzGIzIpzb+k/UV57zLwXJYtXGhWIuEEbuAwyK8bNlLEHrtV3y/zz94wrYTEMc5XLbubE6CFbv76p+pEXaPN71oZzl2Bpdj5T+tjTvErOW4VVi0SDOmoJBEdNamBcNba003LgKTdAOQrcMwFPYH51Y6HeD8FZi3ntJdVvD8G95GIuKylte0++YrR8OxQyiyrE5fICywXCzOh2I1BFZyxwnE42bqg3HYtvAYi2ol+mglR6k+hq14Dg3IlSS6XGWTt5ozH/AORNY5YqSLg6Y9wu5luXCWIYOBI7ZjP5CPjW+wFlLtoXLwzG2cwzCYHYTv8AOs5wLhStcu54cZtz+FszZtOm2xrVfdGGHKJGaPLtHvIPSs5xtjxOolLwa7Ze/eF6wrHxcqGDAnMYhdtt/dWqPAcOFJ8PLKwRmaCrA9J2rJ8CsE3cRPt+KDG2Uy43G5INXnF8flGQoz5oTuROsk9I0rKcnGVKysMFKNv3/ZB5m4Jat4Ym2gDAr5hMnVRA9/aqvHt+/wCDUAANbBYADU6nzdzp1q/4viw3DmLLDKUJBEzDiqe9w9m4jgyf/Tq2kkaq5GvTpvXRidwRzZVWRqvT9moU9qw3LT/9Sf8AixH+qt9dwxSM3yrA8vL/ANUf33/9VaonJ3H5N7NGDQgUl62GUqdiCp9QRBpGo4KWKyfAeLXLN77relhB8N23hfwk9RVxjOYrdh1XE/s8/sv7ds9xmAlT7wPlSU1dFcXVluSKSht3AwDKQykSCDII7g0s1RIdm8VMinWxknao80JagCqcU0xp16YdqhlhWysENMxoR391NAUJo1pAKogzXYgyCYEgEjTsKOaDEjyN/C30NNCZm+VuHjFYa8rrnLFlQEnywFYBTrHmGnaazN3lP9ldxNu6gS3cyqrHLf8AajVOjD89a2/2XEBWnbxWHxKik585Ts+PbKuuH8ZmzXGk2i+hhv8AAx19D6davZnD+KMVf4Rg7gtuMS1osCt1XUuUdVEMCN0bv0+FRWXA2LgVi2KXKSSma2A2UhQsnzCSDPSOtBxjBJbJUYi3cYNlbw1c5dd1YwrAj1/rRjgOFuWi1vGqHRQXW6hSST7NvqTv+WutUURP+N3c+bDBrSLl8NF1yhXJEtGvmJJneaveXOLpY8QYnMG8TWBMNBDTHqKg4DmrwFYYdACyGyCw1FkiZGvt58zSe4FNYC63jSSTm1bScxM7ztqTrUSY1fg1nBuJ2xdvuLkB2UjxCBnJLEx+utbPBcWtZAc6MT0Ugn3frvXn/LeGV2uC7bViOhEgMSdo22q+Tly1nX93ZBJ86OwgxoTMxqNqwnOKl5DEpuPiiy4JZz4vFaMMtxWI9TOnyq/w/DFzFlGXUsfUwNSD1AFYzhnC3OIxFu1irtpLZU5lOrE6AsZk/wC9XGDwmLBKDHk5ZnMisemmbNVScG7b/oWPmo0le/b1JnNmBFvh94qTBynU6mWXeN/9qfscv3PAw9zDXVW74aZ3uy5KMoOURAAB+g7VnOZ+FXVw7tcxj3GtwGtmcrZm00nTQj5VNPKrslm6Llx7Ztqbi5mDRkGUJ0ga1pCUa0Zy5Oe14JA49jLbKmLtWmUHV0cBSfwlQWmI3kTpWd5VYXOKXDsp8cj3FgdKtV4Xh59gtGvmdjr86pOVwq8QbKdIvADXSCsDXf8A2qfqJp0KUGpRv1PTEwinqa5sGo79/T3U0l2BvRPfkelZLI/J1uJl+acC+txToAdlBfvIbeZG1UvFGfE4MXrWb93CupUhTnzQxM9ljbvW98AOpDaz3/XaswuAOGxAs74bEZky7hLmWQNehgiiMVdibfQ9yRxVsQnh3Sq31UNEBTcQ5hJA0zeXffXXoavyK8Z4zgr/AA/FB0YqQS1t1007R26RXrvD8Wbtm3cbRriK7RoJIBOldK9TMfahoiaEmmBWtTeMwxQweuoI2I9KlG0pXQ61BvXjABJgbelQygPDPY96VWp9uJSiqwkrs3WO1MkgmakAwaZxl0eG4nXK2m52NOioeP4ckPcgh8rEspInTr8KaFK/BW8k4oWbP7XMoe5KNkZg2oUQQN5BFbvmPhiYrDPafrqDGqsNjFYnl3EXrlpjZvC2FaAoQZdIMgdzV3cHEFAbNZurE6jKe+u2vxpyejOFpLWjybFcLVHYXFcKhZWKkMrMpiEeNJ31ntUcoGVSxL5fKtsLBKakE3F65m2g7dKtsZw17pvXVB8t0lv/AC4bbzbSCTv0NVazvb0IBJMxHcg/renZa2rJ+DxtmxYdLtvPeD2rgDDygJE2ydwILSKl4DBG4HuKPIoUzEwTIj8z8qpeJ8MVMPburdVjcEMoMlGkmD8APnWk5A4wow12w50J20nUaMs7+oqZdWUmkyVy9j/CvO2XMC6Zz2Etr8zXpippMLtJGsEbzXmnL3DgxvC4CRoY1E5GY6kbaittwbi/i21kZCQdM4LCJlYInpFc2fml9v5KwVWyr4coOPxZyjRrcAbDWNAPjWigKsLkynbWBqdAG+Has3wa+qY/FK/4ggEidSREmNDrWqsYBGnpqDprGgiJ91JRcn93ohwlUXXq/wBmf5l4XGDvsJLnw411PnUD37xWw4HcnCWsx/urf+gVmObsIUwN8sxZiEUMegzqf176tcDixbwltiQFWzbMk9cg2rqilFUYS3Nv2MkMTN11UT52AUa7MdqpOXSVxzkjX9ppsdWFep8K4bat2UZUEhZUsv7SG18x3nWvLsGCcddI6vd2/jqPp8YthOSc4r3PQrGInenmu9elVuE9nTp061MtqYrmujrqyZaviNf0DWE+0XmJrDW/BPnDB9gRIiPdp9aTmziWKw5ItpmDsEQ/iLNroKncI5AV1W9xBmdjDBJiJVdD7jNdONeTGTLHjXLC8Qw2GvXgLbKFdwuubNEoPTf3VaqsAAaACAOwGwp1m0CgQqiFUbAU3WqIEJpIojQ1QirJqLdp9jTTCs2aEenrZrslOW7VIAlFBxL+wufwN9KlW7dMcagYe7qP7NvpVpEyeiq5MUeC+XbP6/4Vnf1rVYdSylZMduh6VluRb9sWIuXESXPtMBpEA/lWx4ffXKSjK4ndTOgqJ1WxY/Bi+RuGhrV4OoKi9EHrCKCp6EbVleLclXcxfCo7WSWZcyMGQA6qw3JG3rANbTkTHKmHvM5gHENr6sEArR2rlzxDLJ4bCIg5gw7H41MnxZWLcT56v+XQ7zqKlcvopveG5C59Ec6BX3XN2B2npINS+bOF+FjrqfhdswPTzGfyM1WYzAlADM1utrRL32bnl/CXGvG2bjW2shiIjUgmQQdCJ6bVLxvCLqWwy3mkkgLpJdmXygj4n61D5Euq14C4CxZFYE+bVR+I+smtnxp1R7f+aYC6wYjMRHTvrvXM8lTphjxRlBP5M7wuxjBirwTw3uZV8QvABGkAba7Vf4XH420p/dUbXUhyR09THupnly/mx+JJWBkXbpBAGh1ir5+JKks0hc2UGdTEGStOcl6Bixt9N+f2ZnmniGMfDOt63bt2jlJAZWcrmB7941imeMcdxGGw1ktdTK6oiotsF4yiTDaEARr61Z8zKLuDuOTBfKAG0AGcGDO3esbznddlsCDkt2kg66s4WddulPHk5IWTHxk/guhxfEX1lsQ6KQIA0PTWRHWs7huLfd2e43mJLCZ3M76nrvVVieM3XGW2GyosswBMAaSfSnFC+EGdQ4QBirP4eYnoDud5ga1pTadkSpSi0abB85Xs5i3NpSouXLcsqg92gAATrVjxv7SBYuG1aRbhUiXB8p7gVT8GyW8P+7X2Jva3bHhvBGxt2DBJaDlzTsZ0ipfLn2YNcfxMV+xtyStoGbkTopP4dNO9CxxNeTIy4zFcTxKNaBRLX4m9hSepHVo2FelWVbKM7ZmAEnYfAUeHwCWlCWlCouwGg/8A31pzLVV4FY2aGKey0mSgQ1FLlp3JSZaYFA1Blp3LReFWZpY2luaft26mcLChxm2p/HWlD+WmkTZBuBgjFBLQco7mNPzrEf8AA8a7ElWIYklWPffevQkt0+iU0ROPLR5mMDesIVfDEqATJWSumsMOnvNFwvnY2MwSygDgTq0TpB1r08W6ZXhFkCBZtxvGRf6UNN9BBJaZ5ly7xy1atPbxCtBcvoJB2jrvIma1HCeP4TWL5ljKi4CMpPrH1q7xnKWGumbllZ7iV+mlee8Z5ZGGuFV8a60kqLVl9BMgM+3ymplFdsUXOP2+AsJwyzjvFN05blu4RM9BMNB2BmD7hWYw3B2+9Nh74gkMAfUahlJ6GPzqzt8vXrhlbN4E7zaJGu+uhPypy3yhjCYFp5UwJkdZ8pPSiMU7pmbzTjXKJL5LAs33Q6kJlVlBIlTrB7bflWtNkvdVlfyhWJIg7kGJ30IjWsvhuCY2w7GHTy5iShuKzR7MAHfadqPlnmRMN4hu2VD6aKmVzmJJ3Pu09ameK9ovF/0KKpot8BifD4hiY2yrIkiRpV/hkVkzE5hMkEAgmdIkVgbvMyDF3bpt5kuAbEaRHf3H51fW+eLRsOLYdLkHLmAKqSNNQdprKeOfK10a480FFxbp3/pP5qvTgbhCkexpPsnMIOnWKxvMXFLd6yqJAa2lqW1iVGsnvTvEOaXu2Xs3BmZsuVpgLlYFtOvT5603huNWrQi1aVgVHieIM6m5lIJA7TFaY8XFf2ZZM6c/x/ozwrk37zZRka3ae4zZpulgqIN/D1Jb09em9XPL/AVxAyJdNvwiwdkALXFkLAnbb8zUM8yXEsm1btokmVyIFy5txrvPc1pvs1wAFl7sEF2ywTOigEkHrLE1tRHPlJUaixglSMqgGAswJIAgAmngtOhaXLTNhkrXZKdy0WSgQyFoStP5KQpQA1FDFPZK7JQBQ20p0JXJbpyKksAJTyikQU5EUhBIKeUU0lPCqAcAoxQrTiUxCgUYFcBRigQgFLlpRRUABlqq4lyxZvvndSHgKWU5SQNpNXFdFAmrKQ8p4WINhG9SJPzqqx/2b4a4QUzWtIITUH181a4ikigThF9oxdv7L8KPaa63xA+gqxw3IuETazm/iZjWjikigX04+hX2eB2F9mzbH/Ys/Mipa2wNAIFOxXRQVVAZa7LRxXRQMDLSxRRSxQAGWkK0cV1ADeWuy0ZpJoAorZijJpmaMUixwCiFcDpSBqQh5adWo6tTyGmIfWnVplTTq0wHRRUAohTEEKKKCaXNQAVdQzXTQAtJXTSTQAtJXTSUALXUk100ALXTXGhmgBZpZoJrpoAOkoZrs1IBTSUk0k0wP//Z"/>
          <p:cNvSpPr>
            <a:spLocks noChangeAspect="1" noChangeArrowheads="1"/>
          </p:cNvSpPr>
          <p:nvPr/>
        </p:nvSpPr>
        <p:spPr bwMode="auto">
          <a:xfrm>
            <a:off x="0" y="-1020763"/>
            <a:ext cx="208597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data:image/jpeg;base64,/9j/4AAQSkZJRgABAQAAAQABAAD/2wCEAAkGBhQSEBUUEBIUFRQUFRQUFRUUFRUUFBQUFBUVFhYVFBUXHSYgFxkjGRUWHy8gIycpLCwtFR4xNTAqNSYrLCkBCQoKDgwOGg8PGiocHyQpMCosKSksKSwsKSwpKS4vKSkpKSkpLCkpLCwsLCwsLCkpKSkpLCkpKSwpKSkpKSkpKf/AABEIAOAA2wMBIgACEQEDEQH/xAAcAAABBQEBAQAAAAAAAAAAAAACAQMEBQYABwj/xABDEAACAQIEBAMFBQUGBAcAAAABAhEAAwQSITEFBkFREyJhMnGBkbEHFEKh8CMkcsHRM0NSYrLhFRYlgkRTVGOi0vH/xAAYAQADAQEAAAAAAAAAAAAAAAAAAQIDBP/EACcRAAICAgIBAwQDAQAAAAAAAAABAhEDIRIxQVFhcRMigbEyocEE/9oADAMBAAIRAxEAPwC6W3Tws06lqnstBRFWzrTotU4qU6q0CGwlEEp0JRZKYDOSkK1Iy0JWgCIy0BWpTLTZWkMiYvCrcQpcGZT0P1Haszb4WiYmVzeILi+cMzKUI9l52aBt/WtcVrOeMwZrQt+U3yDdBGjMQwBG8xpPpWWRLs0g/BcxQxTpFDFamYaJRRXI1FNAEa8lMxUq7TOWkAgFOAUIWjApgJlpQtOTpSBaAByzUs4I5ZqMRUy1joWDQBCIptqeu6600aAOewQJjSmKubGLU2srdKqmXXSgaJyCjArgKNRQSKq04qUiinVFMBAlLFEBSxQABFCRTtA1ADTCgZadoTQAxlqnNrzXmAGVLmeI1lbYzHT9aVeGs7zLhYKMrMM91FdQ0Bp0/MAg1lk6suHdFspkA9wD8CJpsipV5gdhHT5VHYVZIE0meuIoDQOgiaK2YpsUdAgi3auFDRAUAFRKaGK4UAETQmimhNAzkuke49KA0prgKBA0NSbuEKiTsaj0xlrZtzTmSksNThpkgAUYpAK6gAxS0M1ksX9oShWazZNwLIJNy2hMdkJzH4CiiZSS7NaaAmsNb+0G9cKgWUtT7RuC60DoQEXWe1QcZz3iVJzXMKq6wyZm66GD0p0Z/VieiUJNeWDnTF51Y4lDbnXJbOoB1Hs7xWlb7SLJ/s7V543EBT8ATRQ1kTNYapuIX7S3oxBABAFoNsSwIaP839ap1+0OXAbC3EQkAsxEgHrlAk1J45x+xFq4D4gBfQae0hUE5ojVh85rOa0awkm6LfhxJtAtPWJ3yScs+sU4wqHh+KWrdtFuX7RcKoY51Pm2PXvT7YxPEFvOucjMEkZiD1A6imlobexTQEU+tokwASewFNPbI3EfrrQMGK4UlKKACFGKEUQoEKKWuJpYoAGkNERSRQANIRRAVxoGPjG+TKRNRTXGhoAs0anQ9MpR0yRwGjFNBqMNTAMVm+J8g4a62YKbbHU5Igk9SD/KK0WakzUEuKl2eRcI5Xa9iL1pSF8PMQWzAMufL+Gas25MxlqRaIKnQgOGBHYq4ip3I5P3zFydmcR2m6ZIPYx+VabjnH7OEt+JfcKNlUas57KOvv2FFmUccWjyhs9q+1lra+LIEKGVs+h/uzqfTrVi/Mlzwzavo41MsjNaZZMlcsEdIEj+tUuK5rR+I/ekttlzh8jEAmBG4kCtnyZx2zdxWIcg+Je83gOBl8g2D7NPu7USnx2xRwN9GWsYhcrLda6R1zasJIIAIYfSnrNnD+QDU580XWfJG2sLmOlekngGGuNcujD2wtwLmEbsJDDXaDGqxNZL/lqw/Er2Hgi2ltGXISIJAnUzO9NtC+nKPTGTgkt3c/hWJXVIbMM24zI+XNGh+W9MXsPmuKMQ9uVUeyLl1wCBlUFSYGuxO9HwngL4u5fUXigst4YUrmze0onUQYSoWK4Bes4y3Zt3FNx0LqwlIAzCCRsdKdohqTVpEm1xq7ZDW8JjCBmJhbRWdhPmMzEVf2OfhlAvYe47mFLibYO3mIM6/wBaxVy9dN3wQC7+ZSphySntFc3oNKnX1uoBbdXtl9EULHmEbDTNqen+L5jaDHd6tGobnR1krgAR/wC5eGkabQPlUnD812WAa4VtMd0kFVPYEdKw+J4dctsPEtsniGELZSZ00n+tSOKcFewtpbpEO+QBdTJ6k6VLaLUp2zXXOb8MNrhb+BGb+VWmAxy3rYe2SVMjUQZBggj31k/+RWCH9vrB0ymNNe+lQeX+L4i14IzKbN1yoUjUHMpbXfXNSWzVzcXs9DFEtJRLQailaBhTpoHoACuNFXNSGNkUEU4aCKBE5Wos9MA1xuUwJaEUhaDUUXaUXKBEnPXZ6YD1W8UGKLfu7WwCAIbQz183T0oE9dGa5Wx6WcVjDcJEs7bH2Vdi5+Ej4kV5zzbzCcZi7l3UJOW2p/Ag2EdDpJ9TWi5yL4LGXrQbL49lQbhBMhzneD0GbTTtTPD8Dwy1h7dy/fdrvlLpb1aDuoHy1osIqlRS8A4JevtltWXbaSFOVQerN0rcXuU0wV20fGL4jMGCqsIE1DFjvUHjn2uMVFvAWhYUADOwDOY0EDYadTJruT8M1wpcxBLO+crmks1tSMzMSddTA9J6CpldbNI+x6Bw/GAvk8RCcqhQNDMtI6Tt01Gs0ljgpsYu9iXOr5VVRr5QF8x7GZqn5dxht375VAP2ixmA/ZrD7HpIOkdqvsZxsBCSR3JO0HbvWU8i/iioY7qTM/yniFTFYrQ63TJPcNcmOw8wrRPy+t2+l/TOgKqdvKdxpvud5+FY/hWPCLiHgZmclTqC8udh1gHpWpwXGD4SBBlZl2J2M9SdunzqJS4vlscI3Gil5M5ctXcXiLjhs1m+2UgwCHNwEHvt9Kd53wQHEMFkgBczET3denwqfyi+RsQJkm85PoAzA+/Waf4rzamHcnE2WyTCXAhYaqGjMdjvoO1bLInJxMFjahZQ84WpWye14fKDUXnc/tMIO9//AOtSOdOPYTEWbf3Z1LB0YpqGgg6x9ffQ8xWBfxeES3cQlbhZzmEKPKfNOxMHTetKI1bZq8PhTcMe+T6da8/4Kn7PCSP/ABFxQekqbJ1Pun5V67g8H4anWZj6f1rx7hNz94w9vtib5jsYQfy/KmkTke0ejRSxRotKVpG43NCaI11IYMUoSliuBoAWwgLQ3X603ctQSK6kimArGhLUJam3apEPWwWaBudq5yVMHQioovEEEbiixOMLtJ3oAki5VRx7mpMJcsC5tcuebWMqD8Xzj5Gpi3a8+50wZxXE7NjWPCG3Sc7T84poCg5u4v8AfeIuzuQhYIumbKo0gAb6z861V/7HPJNu6SSRBYRAjYj39ayPEuVsVgHW5ct6KQQw1Hpr0Nbfgf2r2yoXEDLA3AnYUpX4GmvJnB9ml+1ePjlBYTzNdzDKVGpCjfMaveBcwq+KcC3lQILduOioSQT2kn6VVc+c6WcUqraDGAJMwknfQbxWWwuOZYKkiO1HFyWw5U9HqnFrF6Uew5DMcrACZkGCf11oFvYpQJFq7O6lCsRpJIGtRuBcWuFXt3RFyyq5oIMyJUj1jpVhgL7M5O0KACJJYHuCN65JynB+xvGMZKyDg8Uxv3MuHDSbhZc8GQdl1GoEjTpVja4qoAD2L1tQQCMpfKJJnNHYfnVNwxR4t0q2W74r5SYGsRAG2skVrcU7JbLJGciYmdRtEH8q2bWjGEW12VvB+NWUuMLrFUuXC9pidSCzg5xpk10j396uBx/Bz5r6FGAOR1J2nVfL+o99VXAbas95mKszvD+XMADmPlB7TrUjH4mxaxFm14VvxXJYAoGhIbXNG8j+tS5LnVbCKlw7X5GON4zA/d2OHFsu5gGFVtBOgIk7xQ8NxeDsXluJg3BuHLbe4JEjcIusn1il5jwy/dyQiyCOgAEzJ0qq5hBbF8PE/iZvl4R+grqRzNuzTYzmbGOWFnDIi6gG4+p9YGxrDcDtxjsPIHnNx4BmDqDr3ka16EtefcFaeI2tdmxGkf5m/p+poQp6a+T0u2aI0ypos1I3CCTQFaJGiubWgAIpIoq4CkOwKSjZYoaYEZmpp2pS1Mu1SMF2po3a52pMVfDQQsHrGx9YpAELtYrnC/4OPw18mFgBo6hG8w+TCtaDWd574f4mGzgSbRzf9p0P8j8KaEzTcd4UeJ4RLlt4tZWuR1YgGAa8Rx2DNt2Vt1JB94r2b7HuOeJhjh3OtsnKP8m/86x/2q8ICYt3G7MGIGwWAJPvNUtaEYMDSp3DbJuXEQEAswUEmAJO5NQQKfX2hl3j66VQj0K9c8HHXBmRilpAfCnKCptibjH2nOYye9a29iltgGCWY7nYMddu29eYOygKGe2193VfKxKJbVMsORKtmOU9xlrR4viN8sk20dDBQhwrahSZ7++ubPDlRtjlXZINhi11pEm65yjU6Md+wnX1q3tX2ya+H5lBUSNdfpH0FV3B+LC07u6FmuSSialQCxOkdO9WVvmLBh4Km37Sk3Ejy9dZ0FEsVkQzRiqZD4Jiij3DnRSzLm37sPKB/ENT61oMHgUxd1cQ6sj2QUt+ZfMDPtiJ3PfqapODi2bl0s6Bc5CFoXQ5pCE77g/EVd4CyyZwrqyEkh8yqJP+LXf1Gh1rNqSyWkVBxeOmReZrieE1suMxjy6gkd9Y06zUHimDNzFYHw2UlPM0MCQDkgGO8Gn+ZcPaayXXKbpCg7ZhlIzKQpI0AGvaKp+I8Bwge29vFOiFR4ihWa4H0MjtvOtdaOSb2zcBDOoNYDgCf9THo2IJ3/xNv+da3h/GMOllRb8d2QiDLBrhVY8ylj5fkCTtvWY5aYNxAsPxeK4ncZtSp9QSaaFkduPyb8UtItFSOgUClArkMGnb1wHagBkikilNKtAHOJpuptnDZgY3qO1kgxQBUtTLU6RTbioLGnqOwp5zTYFJgcFob+FDoynZlYfMU4KB+IW1cW2Yhj3Vo19Y1poUml2YTkvin3THT/dZiGXt0MeozfECvQvtL4P42Fe5aXzqFzGIzIpzb+k/UV57zLwXJYtXGhWIuEEbuAwyK8bNlLEHrtV3y/zz94wrYTEMc5XLbubE6CFbv76p+pEXaPN71oZzl2Bpdj5T+tjTvErOW4VVi0SDOmoJBEdNamBcNba003LgKTdAOQrcMwFPYH51Y6HeD8FZi3ntJdVvD8G95GIuKylte0++YrR8OxQyiyrE5fICywXCzOh2I1BFZyxwnE42bqg3HYtvAYi2ol+mglR6k+hq14Dg3IlSS6XGWTt5ozH/AORNY5YqSLg6Y9wu5luXCWIYOBI7ZjP5CPjW+wFlLtoXLwzG2cwzCYHYTv8AOs5wLhStcu54cZtz+FszZtOm2xrVfdGGHKJGaPLtHvIPSs5xtjxOolLwa7Ze/eF6wrHxcqGDAnMYhdtt/dWqPAcOFJ8PLKwRmaCrA9J2rJ8CsE3cRPt+KDG2Uy43G5INXnF8flGQoz5oTuROsk9I0rKcnGVKysMFKNv3/ZB5m4Jat4Ym2gDAr5hMnVRA9/aqvHt+/wCDUAANbBYADU6nzdzp1q/4viw3DmLLDKUJBEzDiqe9w9m4jgyf/Tq2kkaq5GvTpvXRidwRzZVWRqvT9moU9qw3LT/9Sf8AixH+qt9dwxSM3yrA8vL/ANUf33/9VaonJ3H5N7NGDQgUl62GUqdiCp9QRBpGo4KWKyfAeLXLN77relhB8N23hfwk9RVxjOYrdh1XE/s8/sv7ds9xmAlT7wPlSU1dFcXVluSKSht3AwDKQykSCDII7g0s1RIdm8VMinWxknao80JagCqcU0xp16YdqhlhWysENMxoR391NAUJo1pAKogzXYgyCYEgEjTsKOaDEjyN/C30NNCZm+VuHjFYa8rrnLFlQEnywFYBTrHmGnaazN3lP9ldxNu6gS3cyqrHLf8AajVOjD89a2/2XEBWnbxWHxKik585Ts+PbKuuH8ZmzXGk2i+hhv8AAx19D6davZnD+KMVf4Rg7gtuMS1osCt1XUuUdVEMCN0bv0+FRWXA2LgVi2KXKSSma2A2UhQsnzCSDPSOtBxjBJbJUYi3cYNlbw1c5dd1YwrAj1/rRjgOFuWi1vGqHRQXW6hSST7NvqTv+WutUURP+N3c+bDBrSLl8NF1yhXJEtGvmJJneaveXOLpY8QYnMG8TWBMNBDTHqKg4DmrwFYYdACyGyCw1FkiZGvt58zSe4FNYC63jSSTm1bScxM7ztqTrUSY1fg1nBuJ2xdvuLkB2UjxCBnJLEx+utbPBcWtZAc6MT0Ugn3frvXn/LeGV2uC7bViOhEgMSdo22q+Tly1nX93ZBJ86OwgxoTMxqNqwnOKl5DEpuPiiy4JZz4vFaMMtxWI9TOnyq/w/DFzFlGXUsfUwNSD1AFYzhnC3OIxFu1irtpLZU5lOrE6AsZk/wC9XGDwmLBKDHk5ZnMisemmbNVScG7b/oWPmo0le/b1JnNmBFvh94qTBynU6mWXeN/9qfscv3PAw9zDXVW74aZ3uy5KMoOURAAB+g7VnOZ+FXVw7tcxj3GtwGtmcrZm00nTQj5VNPKrslm6Llx7Ztqbi5mDRkGUJ0ga1pCUa0Zy5Oe14JA49jLbKmLtWmUHV0cBSfwlQWmI3kTpWd5VYXOKXDsp8cj3FgdKtV4Xh59gtGvmdjr86pOVwq8QbKdIvADXSCsDXf8A2qfqJp0KUGpRv1PTEwinqa5sGo79/T3U0l2BvRPfkelZLI/J1uJl+acC+txToAdlBfvIbeZG1UvFGfE4MXrWb93CupUhTnzQxM9ljbvW98AOpDaz3/XaswuAOGxAs74bEZky7hLmWQNehgiiMVdibfQ9yRxVsQnh3Sq31UNEBTcQ5hJA0zeXffXXoavyK8Z4zgr/AA/FB0YqQS1t1007R26RXrvD8Wbtm3cbRriK7RoJIBOldK9TMfahoiaEmmBWtTeMwxQweuoI2I9KlG0pXQ61BvXjABJgbelQygPDPY96VWp9uJSiqwkrs3WO1MkgmakAwaZxl0eG4nXK2m52NOioeP4ckPcgh8rEspInTr8KaFK/BW8k4oWbP7XMoe5KNkZg2oUQQN5BFbvmPhiYrDPafrqDGqsNjFYnl3EXrlpjZvC2FaAoQZdIMgdzV3cHEFAbNZurE6jKe+u2vxpyejOFpLWjybFcLVHYXFcKhZWKkMrMpiEeNJ31ntUcoGVSxL5fKtsLBKakE3F65m2g7dKtsZw17pvXVB8t0lv/AC4bbzbSCTv0NVazvb0IBJMxHcg/renZa2rJ+DxtmxYdLtvPeD2rgDDygJE2ydwILSKl4DBG4HuKPIoUzEwTIj8z8qpeJ8MVMPburdVjcEMoMlGkmD8APnWk5A4wow12w50J20nUaMs7+oqZdWUmkyVy9j/CvO2XMC6Zz2Etr8zXpippMLtJGsEbzXmnL3DgxvC4CRoY1E5GY6kbaittwbi/i21kZCQdM4LCJlYInpFc2fml9v5KwVWyr4coOPxZyjRrcAbDWNAPjWigKsLkynbWBqdAG+Has3wa+qY/FK/4ggEidSREmNDrWqsYBGnpqDprGgiJ91JRcn93ohwlUXXq/wBmf5l4XGDvsJLnw411PnUD37xWw4HcnCWsx/urf+gVmObsIUwN8sxZiEUMegzqf176tcDixbwltiQFWzbMk9cg2rqilFUYS3Nv2MkMTN11UT52AUa7MdqpOXSVxzkjX9ppsdWFep8K4bat2UZUEhZUsv7SG18x3nWvLsGCcddI6vd2/jqPp8YthOSc4r3PQrGInenmu9elVuE9nTp061MtqYrmujrqyZaviNf0DWE+0XmJrDW/BPnDB9gRIiPdp9aTmziWKw5ItpmDsEQ/iLNroKncI5AV1W9xBmdjDBJiJVdD7jNdONeTGTLHjXLC8Qw2GvXgLbKFdwuubNEoPTf3VaqsAAaACAOwGwp1m0CgQqiFUbAU3WqIEJpIojQ1QirJqLdp9jTTCs2aEenrZrslOW7VIAlFBxL+wufwN9KlW7dMcagYe7qP7NvpVpEyeiq5MUeC+XbP6/4Vnf1rVYdSylZMduh6VluRb9sWIuXESXPtMBpEA/lWx4ffXKSjK4ndTOgqJ1WxY/Bi+RuGhrV4OoKi9EHrCKCp6EbVleLclXcxfCo7WSWZcyMGQA6qw3JG3rANbTkTHKmHvM5gHENr6sEArR2rlzxDLJ4bCIg5gw7H41MnxZWLcT56v+XQ7zqKlcvopveG5C59Ec6BX3XN2B2npINS+bOF+FjrqfhdswPTzGfyM1WYzAlADM1utrRL32bnl/CXGvG2bjW2shiIjUgmQQdCJ6bVLxvCLqWwy3mkkgLpJdmXygj4n61D5Euq14C4CxZFYE+bVR+I+smtnxp1R7f+aYC6wYjMRHTvrvXM8lTphjxRlBP5M7wuxjBirwTw3uZV8QvABGkAba7Vf4XH420p/dUbXUhyR09THupnly/mx+JJWBkXbpBAGh1ir5+JKks0hc2UGdTEGStOcl6Bixt9N+f2ZnmniGMfDOt63bt2jlJAZWcrmB7941imeMcdxGGw1ktdTK6oiotsF4yiTDaEARr61Z8zKLuDuOTBfKAG0AGcGDO3esbznddlsCDkt2kg66s4WddulPHk5IWTHxk/guhxfEX1lsQ6KQIA0PTWRHWs7huLfd2e43mJLCZ3M76nrvVVieM3XGW2GyosswBMAaSfSnFC+EGdQ4QBirP4eYnoDud5ga1pTadkSpSi0abB85Xs5i3NpSouXLcsqg92gAATrVjxv7SBYuG1aRbhUiXB8p7gVT8GyW8P+7X2Jva3bHhvBGxt2DBJaDlzTsZ0ipfLn2YNcfxMV+xtyStoGbkTopP4dNO9CxxNeTIy4zFcTxKNaBRLX4m9hSepHVo2FelWVbKM7ZmAEnYfAUeHwCWlCWlCouwGg/8A31pzLVV4FY2aGKey0mSgQ1FLlp3JSZaYFA1Blp3LReFWZpY2luaft26mcLChxm2p/HWlD+WmkTZBuBgjFBLQco7mNPzrEf8AA8a7ElWIYklWPffevQkt0+iU0ROPLR5mMDesIVfDEqATJWSumsMOnvNFwvnY2MwSygDgTq0TpB1r08W6ZXhFkCBZtxvGRf6UNN9BBJaZ5ly7xy1atPbxCtBcvoJB2jrvIma1HCeP4TWL5ljKi4CMpPrH1q7xnKWGumbllZ7iV+mlee8Z5ZGGuFV8a60kqLVl9BMgM+3ymplFdsUXOP2+AsJwyzjvFN05blu4RM9BMNB2BmD7hWYw3B2+9Nh74gkMAfUahlJ6GPzqzt8vXrhlbN4E7zaJGu+uhPypy3yhjCYFp5UwJkdZ8pPSiMU7pmbzTjXKJL5LAs33Q6kJlVlBIlTrB7bflWtNkvdVlfyhWJIg7kGJ30IjWsvhuCY2w7GHTy5iShuKzR7MAHfadqPlnmRMN4hu2VD6aKmVzmJJ3Pu09ameK9ovF/0KKpot8BifD4hiY2yrIkiRpV/hkVkzE5hMkEAgmdIkVgbvMyDF3bpt5kuAbEaRHf3H51fW+eLRsOLYdLkHLmAKqSNNQdprKeOfK10a480FFxbp3/pP5qvTgbhCkexpPsnMIOnWKxvMXFLd6yqJAa2lqW1iVGsnvTvEOaXu2Xs3BmZsuVpgLlYFtOvT5603huNWrQi1aVgVHieIM6m5lIJA7TFaY8XFf2ZZM6c/x/ozwrk37zZRka3ae4zZpulgqIN/D1Jb09em9XPL/AVxAyJdNvwiwdkALXFkLAnbb8zUM8yXEsm1btokmVyIFy5txrvPc1pvs1wAFl7sEF2ywTOigEkHrLE1tRHPlJUaixglSMqgGAswJIAgAmngtOhaXLTNhkrXZKdy0WSgQyFoStP5KQpQA1FDFPZK7JQBQ20p0JXJbpyKksAJTyikQU5EUhBIKeUU0lPCqAcAoxQrTiUxCgUYFcBRigQgFLlpRRUABlqq4lyxZvvndSHgKWU5SQNpNXFdFAmrKQ8p4WINhG9SJPzqqx/2b4a4QUzWtIITUH181a4ikigThF9oxdv7L8KPaa63xA+gqxw3IuETazm/iZjWjikigX04+hX2eB2F9mzbH/Ys/Mipa2wNAIFOxXRQVVAZa7LRxXRQMDLSxRRSxQAGWkK0cV1ADeWuy0ZpJoAorZijJpmaMUixwCiFcDpSBqQh5adWo6tTyGmIfWnVplTTq0wHRRUAohTEEKKKCaXNQAVdQzXTQAtJXTSTQAtJXTSUALXUk100ALXTXGhmgBZpZoJrpoAOkoZrs1IBTSUk0k0wP//Z"/>
          <p:cNvSpPr>
            <a:spLocks noChangeAspect="1" noChangeArrowheads="1"/>
          </p:cNvSpPr>
          <p:nvPr/>
        </p:nvSpPr>
        <p:spPr bwMode="auto">
          <a:xfrm>
            <a:off x="0" y="-1020763"/>
            <a:ext cx="2085975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2" name="Picture 12" descr="http://t0.gstatic.com/images?q=tbn:ANd9GcRoIUp4bVJ8zDURbRGdVTbcsNKvfNQdG4ZobxCqdIz8_5_Hb2WhXA"/>
          <p:cNvPicPr>
            <a:picLocks noChangeAspect="1" noChangeArrowheads="1"/>
          </p:cNvPicPr>
          <p:nvPr/>
        </p:nvPicPr>
        <p:blipFill>
          <a:blip r:embed="rId3" cstate="print"/>
          <a:srcRect b="12121"/>
          <a:stretch>
            <a:fillRect/>
          </a:stretch>
        </p:blipFill>
        <p:spPr bwMode="auto">
          <a:xfrm>
            <a:off x="4648200" y="3048000"/>
            <a:ext cx="1828800" cy="2221370"/>
          </a:xfrm>
          <a:prstGeom prst="rect">
            <a:avLst/>
          </a:prstGeom>
          <a:noFill/>
        </p:spPr>
      </p:pic>
      <p:pic>
        <p:nvPicPr>
          <p:cNvPr id="30734" name="Picture 14" descr="http://t1.gstatic.com/images?q=tbn:ANd9GcSG35NJNR7pPeEeG7X5EyS4Kps8lI1oErUUeeIVB0wkBD3hOjGG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876800"/>
            <a:ext cx="2105309" cy="1685925"/>
          </a:xfrm>
          <a:prstGeom prst="rect">
            <a:avLst/>
          </a:prstGeom>
          <a:noFill/>
        </p:spPr>
      </p:pic>
      <p:pic>
        <p:nvPicPr>
          <p:cNvPr id="30724" name="Picture 4" descr="http://www.songbirdgarden.com/store/ProdImages/HF74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905000"/>
            <a:ext cx="2133600" cy="2161042"/>
          </a:xfrm>
          <a:prstGeom prst="rect">
            <a:avLst/>
          </a:prstGeom>
          <a:noFill/>
        </p:spPr>
      </p:pic>
      <p:pic>
        <p:nvPicPr>
          <p:cNvPr id="30736" name="Picture 16" descr="http://74.220.207.177/~azbirdfe/wp-content/uploads/2010/06/oriole-bird-feeder-296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819400"/>
            <a:ext cx="1766824" cy="1790700"/>
          </a:xfrm>
          <a:prstGeom prst="rect">
            <a:avLst/>
          </a:prstGeom>
          <a:noFill/>
        </p:spPr>
      </p:pic>
      <p:pic>
        <p:nvPicPr>
          <p:cNvPr id="30738" name="Picture 18" descr="Green Solutions Fly-Through Fee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029200"/>
            <a:ext cx="2667000" cy="1574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#4: Provide Water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Even more than food, water is critical for birds. It keep birds hydrated (temperature regulation). Water also helps keep birds clean (free of mites, diseases, etc).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Water is vital year round, but more so in winter. </a:t>
            </a:r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#4: Provide Water</a:t>
            </a:r>
          </a:p>
        </p:txBody>
      </p:sp>
      <p:pic>
        <p:nvPicPr>
          <p:cNvPr id="6146" name="Picture 2" descr="http://www.drsfostersmith.com/images/Categoryimages/normal/p-12685-55366-pond-supply.jpg"/>
          <p:cNvPicPr>
            <a:picLocks noChangeAspect="1" noChangeArrowheads="1"/>
          </p:cNvPicPr>
          <p:nvPr/>
        </p:nvPicPr>
        <p:blipFill>
          <a:blip r:embed="rId2" cstate="print"/>
          <a:srcRect t="20317"/>
          <a:stretch>
            <a:fillRect/>
          </a:stretch>
        </p:blipFill>
        <p:spPr bwMode="auto">
          <a:xfrm>
            <a:off x="304800" y="1981200"/>
            <a:ext cx="2962275" cy="2390776"/>
          </a:xfrm>
          <a:prstGeom prst="rect">
            <a:avLst/>
          </a:prstGeom>
          <a:noFill/>
        </p:spPr>
      </p:pic>
      <p:pic>
        <p:nvPicPr>
          <p:cNvPr id="31748" name="Picture 4" descr="http://www.solarhomes500.com/images/solar-bird-b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2339636" cy="2409825"/>
          </a:xfrm>
          <a:prstGeom prst="rect">
            <a:avLst/>
          </a:prstGeom>
          <a:noFill/>
        </p:spPr>
      </p:pic>
      <p:pic>
        <p:nvPicPr>
          <p:cNvPr id="31750" name="Picture 6" descr="http://t3.gstatic.com/images?q=tbn:ANd9GcQYyp0DpH9KyBsfrq8G3EAIge9_NAdHvY5owWlrJaGWlzvv5dip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81200"/>
            <a:ext cx="2209800" cy="2784349"/>
          </a:xfrm>
          <a:prstGeom prst="rect">
            <a:avLst/>
          </a:prstGeom>
          <a:noFill/>
        </p:spPr>
      </p:pic>
      <p:pic>
        <p:nvPicPr>
          <p:cNvPr id="31752" name="Picture 8" descr="Dripper bird ba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905000"/>
            <a:ext cx="1905000" cy="2286001"/>
          </a:xfrm>
          <a:prstGeom prst="rect">
            <a:avLst/>
          </a:prstGeom>
          <a:noFill/>
        </p:spPr>
      </p:pic>
      <p:pic>
        <p:nvPicPr>
          <p:cNvPr id="31746" name="Picture 2" descr="http://images.hayneedle.com/mgen/master:CIB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962400"/>
            <a:ext cx="2457450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#3: Keep Feeders and Water CLEAN!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 do not want to eat off a dirty plate... Neither do birds! </a:t>
            </a:r>
          </a:p>
          <a:p>
            <a:pPr algn="ctr"/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Clean feeders and water sources help to keep birds healthy. (And, it helps your seed stay fresh longer). </a:t>
            </a:r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#2: Proper placement of feeders and water</a:t>
            </a:r>
          </a:p>
          <a:p>
            <a:pPr algn="ctr"/>
            <a:endParaRPr lang="en-US" sz="40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Most birds prefer the drive thru... Not a sit down meal!??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Bushes, trees, evergreens all provide safe shelters. </a:t>
            </a:r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3076" name="Picture 4" descr="http://movingtofreedom.org/images/2012/06/120511_134640-bird-feeders-at-avian-acres-in-lanesboro-minnesota-500x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4387921" cy="3124200"/>
          </a:xfrm>
          <a:prstGeom prst="rect">
            <a:avLst/>
          </a:prstGeom>
          <a:noFill/>
        </p:spPr>
      </p:pic>
      <p:pic>
        <p:nvPicPr>
          <p:cNvPr id="3078" name="Picture 6" descr="http://1.bp.blogspot.com/_gWwjfAYGaXA/TNs4VusELWI/AAAAAAAAAck/0Cfp3WHvfIk/s1600/fe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24200"/>
            <a:ext cx="2912850" cy="3457576"/>
          </a:xfrm>
          <a:prstGeom prst="rect">
            <a:avLst/>
          </a:prstGeom>
          <a:noFill/>
        </p:spPr>
      </p:pic>
      <p:pic>
        <p:nvPicPr>
          <p:cNvPr id="3074" name="Picture 2" descr="http://t2.gstatic.com/images?q=tbn:ANd9GcQs0d-4xzXPy04NtwgLm9PYABkz0HUke_lXvWI-ZXebv3Gy0PYO8yjuJU55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57200" y="914400"/>
            <a:ext cx="3124200" cy="234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#10: Donate to a conservation fund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Audubon, Nebraska Wildlife Conservation Fund (Wildlife Check-off), The Nature Conservancy... There are numerous organizations dedicated to habitat and bird conservation. </a:t>
            </a:r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#1: Teach someone how to go bird watching! </a:t>
            </a:r>
          </a:p>
          <a:p>
            <a:pPr algn="ctr"/>
            <a:endParaRPr lang="en-US" sz="40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For in the end, we will </a:t>
            </a:r>
            <a:r>
              <a:rPr lang="en-US" sz="40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conserve</a:t>
            </a:r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only what we love, we will love only what we understand, and we will understand only what we are taught. </a:t>
            </a:r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5" name="Picture 4" descr="j0441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6400800" cy="42672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876800" y="990600"/>
            <a:ext cx="3962400" cy="2438400"/>
          </a:xfrm>
          <a:prstGeom prst="wedgeEllipseCallout">
            <a:avLst>
              <a:gd name="adj1" fmla="val -51143"/>
              <a:gd name="adj2" fmla="val 58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Questions? 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4582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#9: Prevent Window Strikes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>
              <a:buFontTx/>
              <a:buChar char="-"/>
            </a:pPr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Move feeders closer/farther from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  windows. 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Stickers or silhouettes on windows.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CD on a string or strips of ribbon.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- Screens or netting over windows. </a:t>
            </a:r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#8: Keep cats indoors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Cats are the #1 killer of songbirds!</a:t>
            </a:r>
          </a:p>
          <a:p>
            <a:pPr algn="ctr"/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Plus, it is safer for cats indoors (diseases, cars,... Owls!)</a:t>
            </a:r>
          </a:p>
          <a:p>
            <a:pPr algn="ctr"/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Even well-fed cats will kill birds. </a:t>
            </a:r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#7: Eliminate Pesticides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Some pesticides can have a direct impact on birds (think DDT). </a:t>
            </a:r>
          </a:p>
          <a:p>
            <a:pPr algn="ctr"/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But, mainly, pesticides have a major impact on a birds food – insects. </a:t>
            </a: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Kills insects so they are not available, or the pesticide on the insects builds-up in the birds causing major health issues. </a:t>
            </a:r>
            <a:endParaRPr lang="en-US" sz="35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#6: Landscape for Birds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Birds need a wide variety of plants... Berry producers, seed producers, shelter providers, nest material providers, etc. 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A</a:t>
            </a:r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rrangement is vital. </a:t>
            </a:r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610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#6: Landscape for Birds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4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Berry Producers: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Mulberry</a:t>
            </a:r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Gooseberry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Hawthorn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Wild Grapes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Wild Strawberries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Plums</a:t>
            </a:r>
          </a:p>
          <a:p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245679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sz="4000" dirty="0" smtClean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/>
            <a:r>
              <a:rPr lang="en-US" sz="40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Elderberries</a:t>
            </a:r>
            <a:endParaRPr lang="en-US" sz="4000" dirty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/>
            <a:r>
              <a:rPr lang="en-US" sz="40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Buffalo berries</a:t>
            </a:r>
            <a:endParaRPr lang="en-US" sz="4000" dirty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/>
            <a:r>
              <a:rPr lang="en-US" sz="4000" dirty="0" err="1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PawPaw</a:t>
            </a:r>
            <a:endParaRPr lang="en-US" sz="4000" dirty="0" smtClean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/>
            <a:r>
              <a:rPr lang="en-US" sz="40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Eastern Cedar</a:t>
            </a:r>
            <a:endParaRPr lang="en-US" sz="4000" dirty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610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#6: Landscape for Birds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4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Nut Producers:</a:t>
            </a:r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Black Walnut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Hackberry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Shagbark Hickory</a:t>
            </a:r>
          </a:p>
          <a:p>
            <a:pPr lvl="0"/>
            <a:r>
              <a:rPr lang="en-US" sz="40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Oak – white, bur, red </a:t>
            </a:r>
          </a:p>
          <a:p>
            <a:pPr lvl="0"/>
            <a:r>
              <a:rPr lang="en-US" sz="40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Hazelnut </a:t>
            </a:r>
          </a:p>
          <a:p>
            <a:endParaRPr lang="en-US" sz="40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Ten things </a:t>
            </a:r>
            <a:r>
              <a:rPr lang="en-US" sz="2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YOU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US" sz="2000" strike="sngStrike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can</a:t>
            </a:r>
            <a:r>
              <a:rPr lang="en-US" sz="2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 should do to help birds.</a:t>
            </a:r>
            <a:endParaRPr lang="en-US" sz="2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6106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#6: Landscape for Birds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4000" u="sng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Seed Producers:</a:t>
            </a:r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Thistle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Black-eyed Susan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Goldenrods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Sunflowers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Aster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</a:rPr>
              <a:t>Coneflowers</a:t>
            </a:r>
            <a:endParaRPr lang="en-US" sz="4000" dirty="0" smtClean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4000" dirty="0" smtClean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endParaRPr lang="en-US" sz="4000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124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dirty="0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Native Grasses</a:t>
            </a:r>
          </a:p>
          <a:p>
            <a:pPr lvl="0"/>
            <a:r>
              <a:rPr lang="en-US" sz="4000" dirty="0" err="1" smtClean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Pinetrees</a:t>
            </a:r>
            <a:endParaRPr lang="en-US" sz="4000" dirty="0" smtClean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0"/>
            <a:endParaRPr lang="en-US" sz="4000" dirty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804</Words>
  <Application>Microsoft Office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NGPC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Lindsay Rogers</dc:creator>
  <cp:lastModifiedBy>Lindsay Rogers</cp:lastModifiedBy>
  <cp:revision>36</cp:revision>
  <dcterms:created xsi:type="dcterms:W3CDTF">2012-07-25T19:41:55Z</dcterms:created>
  <dcterms:modified xsi:type="dcterms:W3CDTF">2012-09-17T17:50:42Z</dcterms:modified>
</cp:coreProperties>
</file>