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699" r:id="rId4"/>
    <p:sldMasterId id="2147483711" r:id="rId5"/>
  </p:sldMasterIdLst>
  <p:notesMasterIdLst>
    <p:notesMasterId r:id="rId73"/>
  </p:notesMasterIdLst>
  <p:sldIdLst>
    <p:sldId id="257" r:id="rId6"/>
    <p:sldId id="258" r:id="rId7"/>
    <p:sldId id="261" r:id="rId8"/>
    <p:sldId id="260" r:id="rId9"/>
    <p:sldId id="389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383" r:id="rId18"/>
    <p:sldId id="384" r:id="rId19"/>
    <p:sldId id="385" r:id="rId20"/>
    <p:sldId id="391" r:id="rId21"/>
    <p:sldId id="386" r:id="rId22"/>
    <p:sldId id="273" r:id="rId23"/>
    <p:sldId id="387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66" r:id="rId35"/>
    <p:sldId id="367" r:id="rId36"/>
    <p:sldId id="368" r:id="rId37"/>
    <p:sldId id="369" r:id="rId38"/>
    <p:sldId id="370" r:id="rId39"/>
    <p:sldId id="341" r:id="rId40"/>
    <p:sldId id="371" r:id="rId41"/>
    <p:sldId id="372" r:id="rId42"/>
    <p:sldId id="344" r:id="rId43"/>
    <p:sldId id="373" r:id="rId44"/>
    <p:sldId id="346" r:id="rId45"/>
    <p:sldId id="347" r:id="rId46"/>
    <p:sldId id="374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65370-6823-4966-838C-C219860A4886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853BB-824E-409E-9FCE-B2C43A10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2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529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30FB6A-BB31-451F-B749-F03F45D8B3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769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56A5B-30F5-40C7-B8EC-AF262304131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7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26A36-288D-42DC-9994-2E515EC99A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1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DE105-D364-4AC2-B487-E112F29D05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86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063E7-8386-4311-9B54-328A078A27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38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3D16A7-603F-463A-9AA9-26398D6D09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19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032D8-7909-4D0F-9145-DF277F5E0B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Shows degraded riverine, sandhills, playa, and saline wetlands.  In  need of restoration.</a:t>
            </a:r>
          </a:p>
          <a:p>
            <a:pPr eaLnBrk="1" hangingPunct="1"/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8E80EB-B1A7-43BB-A503-89FE21AE9A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28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EB5B3-53B1-4378-B3E9-13B1C2ADD3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2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EB5B3-53B1-4378-B3E9-13B1C2ADD3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BD1F2D-6C01-124C-99E1-89B29C95D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2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7032D8-7909-4D0F-9145-DF277F5E0B6A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22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F56B8-E6BE-42C3-B463-18904D02F6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12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0A8AD4-B615-4455-BB83-BADE2C7E6E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2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97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057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1108267" y="501997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108267" y="3085633"/>
            <a:ext cx="41088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773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63BA-87F1-4CA6-AA34-35953B342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7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62AAF-A8FA-494C-A039-FB9472260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11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7EE2-0E1D-467B-80F5-E5EE4D599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993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AFED-952B-4E4F-9851-1E9A59763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33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7545D-E409-487A-B48F-A602710D0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196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1974-B884-48A0-96BC-AF407F949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85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0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1080-CC5F-4E84-8A93-5EFE5068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63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C70B-BE28-4EC0-86ED-F8B0C3FAE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477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D1587-2423-46A0-933B-B4FCCD872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054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35DC1-378A-4BCE-B52D-D340B1917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82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082EC-E3E5-42D0-B1F7-7D92DA732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71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B4F04-5FAE-48E4-B155-4CCC9687B0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474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EA94-8B6A-42B6-8C6A-3ED966AEA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705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CE03D-269C-4BAC-8162-4EABFAD69E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629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DAC33-53D0-4B53-B397-9A3F3564F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64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F3FF5-ED3B-41D1-9858-46DA57C58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05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94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39D6B-06DA-4134-9882-11A63B66A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150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1B83E-8410-4C5A-88C5-C2757CB33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425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0FE68-2914-4A63-8FF2-95476B269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05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DF1D3-E8CA-4280-A143-FC407B9F1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35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B45A9-AC3C-4EBF-A158-E410F86ABB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958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EC0DB-DC39-4A7B-B1DA-10F5B936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837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63BA-87F1-4CA6-AA34-35953B342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596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62AAF-A8FA-494C-A039-FB9472260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55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7EE2-0E1D-467B-80F5-E5EE4D599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514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0AFED-952B-4E4F-9851-1E9A59763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57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3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7545D-E409-487A-B48F-A602710D0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680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1974-B884-48A0-96BC-AF407F949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809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D1080-CC5F-4E84-8A93-5EFE5068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390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8C70B-BE28-4EC0-86ED-F8B0C3FAE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334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D1587-2423-46A0-933B-B4FCCD872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877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35DC1-378A-4BCE-B52D-D340B1917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286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082EC-E3E5-42D0-B1F7-7D92DA732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470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00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75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0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74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6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17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78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08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6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21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53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4267000" y="2323667"/>
            <a:ext cx="365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72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4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1108267" y="501997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108267" y="3085633"/>
            <a:ext cx="41088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843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4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90E83-5094-4BA7-9B6A-1E34CCAA05CD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B465C-FBB8-4F00-9EF8-A362F80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FE4CFF-2695-4E88-B61F-752733591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87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F26C8C58-A6DA-452B-B29C-B3788B8BD8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47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FE4CFF-2695-4E88-B61F-752733591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44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EC72-DEE7-403A-AA17-4FDD339878C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F340E-02B4-41DD-A6E8-58832695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0.wdp"/><Relationship Id="rId3" Type="http://schemas.openxmlformats.org/officeDocument/2006/relationships/image" Target="../media/image44.jpeg"/><Relationship Id="rId7" Type="http://schemas.microsoft.com/office/2007/relationships/hdphoto" Target="../media/hdphoto7.wdp"/><Relationship Id="rId12" Type="http://schemas.openxmlformats.org/officeDocument/2006/relationships/image" Target="../media/image4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6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5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microsoft.com/office/2007/relationships/hdphoto" Target="../media/hdphoto13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2.pn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9.jpg"/><Relationship Id="rId5" Type="http://schemas.openxmlformats.org/officeDocument/2006/relationships/image" Target="../media/image168.tiff"/><Relationship Id="rId4" Type="http://schemas.openxmlformats.org/officeDocument/2006/relationships/image" Target="../media/image16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nebraskawildlifeeducation/" TargetMode="External"/><Relationship Id="rId2" Type="http://schemas.openxmlformats.org/officeDocument/2006/relationships/hyperlink" Target="https://www.facebook.com/NGPCWildlifeEducation" TargetMode="External"/><Relationship Id="rId1" Type="http://schemas.openxmlformats.org/officeDocument/2006/relationships/slideLayout" Target="../slideLayouts/slideLayout60.xml"/><Relationship Id="rId4" Type="http://schemas.openxmlformats.org/officeDocument/2006/relationships/hyperlink" Target="http://outdoornebraska.gov/wildlifeeducation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91467" y="360811"/>
            <a:ext cx="9193069" cy="613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/>
          <p:nvPr/>
        </p:nvSpPr>
        <p:spPr>
          <a:xfrm rot="5400000">
            <a:off x="954781" y="555357"/>
            <a:ext cx="4478400" cy="5747283"/>
          </a:xfrm>
          <a:prstGeom prst="rect">
            <a:avLst/>
          </a:prstGeom>
          <a:solidFill>
            <a:srgbClr val="307BA0"/>
          </a:solidFill>
          <a:ln>
            <a:solidFill>
              <a:schemeClr val="tx2">
                <a:lumMod val="1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9805600" y="3222067"/>
            <a:ext cx="4478400" cy="294800"/>
          </a:xfrm>
          <a:prstGeom prst="rect">
            <a:avLst/>
          </a:prstGeom>
          <a:solidFill>
            <a:srgbClr val="307B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55" y="5937248"/>
            <a:ext cx="2029664" cy="830133"/>
          </a:xfrm>
          <a:prstGeom prst="rect">
            <a:avLst/>
          </a:prstGeom>
        </p:spPr>
      </p:pic>
      <p:sp>
        <p:nvSpPr>
          <p:cNvPr id="10" name="Google Shape;126;p24"/>
          <p:cNvSpPr txBox="1">
            <a:spLocks noGrp="1"/>
          </p:cNvSpPr>
          <p:nvPr>
            <p:ph type="ctrTitle"/>
          </p:nvPr>
        </p:nvSpPr>
        <p:spPr>
          <a:xfrm>
            <a:off x="320136" y="1189798"/>
            <a:ext cx="5747487" cy="383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lt1"/>
                </a:solidFill>
                <a:latin typeface="Livvic" panose="020B0604020202020204" charset="0"/>
              </a:rPr>
              <a:t>SCIENCE OF…</a:t>
            </a:r>
            <a:br>
              <a:rPr lang="en-US" sz="6000" b="1" dirty="0">
                <a:solidFill>
                  <a:schemeClr val="lt1"/>
                </a:solidFill>
                <a:latin typeface="Livvic" panose="020B0604020202020204" charset="0"/>
              </a:rPr>
            </a:br>
            <a:br>
              <a:rPr lang="en-US" sz="6000" b="1" dirty="0">
                <a:solidFill>
                  <a:schemeClr val="lt1"/>
                </a:solidFill>
                <a:latin typeface="Livvic" panose="020B0604020202020204" charset="0"/>
              </a:rPr>
            </a:br>
            <a:r>
              <a:rPr lang="en-US" sz="6000" b="1" dirty="0">
                <a:solidFill>
                  <a:schemeClr val="lt1"/>
                </a:solidFill>
                <a:latin typeface="Livvic" panose="020B0604020202020204" charset="0"/>
              </a:rPr>
              <a:t>WETLANDS</a:t>
            </a:r>
            <a:br>
              <a:rPr lang="en-US" sz="4800" b="1" dirty="0">
                <a:solidFill>
                  <a:schemeClr val="lt1"/>
                </a:solidFill>
                <a:latin typeface="Livvic" panose="020B0604020202020204" charset="0"/>
              </a:rPr>
            </a:br>
            <a:endParaRPr sz="4800" b="1" dirty="0">
              <a:solidFill>
                <a:schemeClr val="lt1"/>
              </a:solidFill>
              <a:latin typeface="Livvic" panose="020B0604020202020204" charset="0"/>
              <a:sym typeface="Livvic"/>
            </a:endParaRPr>
          </a:p>
        </p:txBody>
      </p:sp>
      <p:sp>
        <p:nvSpPr>
          <p:cNvPr id="11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320135" y="4689566"/>
            <a:ext cx="3690161" cy="10110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Catamaran Thin" panose="020B0604020202020204" charset="0"/>
                <a:cs typeface="Catamaran Thin" panose="020B0604020202020204" charset="0"/>
              </a:rPr>
              <a:t>Monica Macoubrie; Ted LaGrange, &amp; Grace Gaard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Catamaran Thin" panose="020B0604020202020204" charset="0"/>
                <a:cs typeface="Catamaran Thin" panose="020B0604020202020204" charset="0"/>
              </a:rPr>
              <a:t>Nebraska Game and Parks Commission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tamaran Thin" panose="020B0604020202020204" charset="0"/>
                <a:cs typeface="Catamaran Thin" panose="020B0604020202020204" charset="0"/>
              </a:rPr>
              <a:t>M</a:t>
            </a:r>
            <a:r>
              <a:rPr lang="es" sz="1200" dirty="0">
                <a:solidFill>
                  <a:schemeClr val="lt1"/>
                </a:solidFill>
                <a:latin typeface="Catamaran Thin" panose="020B0604020202020204" charset="0"/>
                <a:cs typeface="Catamaran Thin" panose="020B0604020202020204" charset="0"/>
              </a:rPr>
              <a:t>onica.macoubrie@nebraska.gov</a:t>
            </a:r>
            <a:endParaRPr sz="1200" dirty="0">
              <a:solidFill>
                <a:schemeClr val="lt1"/>
              </a:solidFill>
              <a:latin typeface="Catamaran Thin" panose="020B0604020202020204" charset="0"/>
              <a:cs typeface="Catamaran Th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84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d\slides\alterations and dynamics\sediment inflow, Eagle Lak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316" y="970226"/>
            <a:ext cx="7853368" cy="5375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09800" y="6464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Livvic"/>
              </a:rPr>
              <a:t>Improve Water 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0143" y="6488668"/>
            <a:ext cx="591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FILTER OUT POLLUTANTS</a:t>
            </a:r>
          </a:p>
        </p:txBody>
      </p:sp>
    </p:spTree>
    <p:extLst>
      <p:ext uri="{BB962C8B-B14F-4D97-AF65-F5344CB8AC3E}">
        <p14:creationId xmlns:p14="http://schemas.microsoft.com/office/powerpoint/2010/main" val="336855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61448"/>
            <a:ext cx="9144000" cy="60965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702801" y="104014"/>
            <a:ext cx="7772400" cy="65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Livvic"/>
              </a:rPr>
              <a:t>Produce Food and Fiber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3004" y="652536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Ethan Freese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1027" descr="D:\ted\slides\platte river\wet meadow hay bal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133" y="285227"/>
            <a:ext cx="2748682" cy="177007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077" y="1595306"/>
            <a:ext cx="7772400" cy="4114800"/>
          </a:xfrm>
        </p:spPr>
        <p:txBody>
          <a:bodyPr/>
          <a:lstStyle/>
          <a:p>
            <a:r>
              <a:rPr lang="en-US" dirty="0">
                <a:latin typeface="Bahnschrift Light SemiCondensed" panose="020B0502040204020203" pitchFamily="34" charset="0"/>
              </a:rPr>
              <a:t>Wetlands are the most productive natural system in Nebraska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663726" y="341110"/>
            <a:ext cx="87471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Livvic"/>
              </a:rPr>
              <a:t>Provide Habitat for Fish, Wildlife and Plants </a:t>
            </a:r>
          </a:p>
        </p:txBody>
      </p:sp>
      <p:pic>
        <p:nvPicPr>
          <p:cNvPr id="43012" name="Picture 4" descr="Frog, Green, Amphibian, Animal, Nature, Wildlife, Ey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7977" y="4743972"/>
            <a:ext cx="2106838" cy="16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Turtle, Top, Green, View, Shell, Tai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131" y="4291942"/>
            <a:ext cx="1458930" cy="21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eron, Purple, Bird, Wings, Standing, Feathers, Arde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786" y="4022684"/>
            <a:ext cx="1686926" cy="25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Bat, Spread, Wings, Halloween, Scary, Fear, Phob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535" y="4413789"/>
            <a:ext cx="1820435" cy="13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14" descr="Cattails, Bulrush, Marsh, Natur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891" y="3652706"/>
            <a:ext cx="2042341" cy="29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62709" y="3062025"/>
            <a:ext cx="93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50%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7771" y="3062024"/>
            <a:ext cx="117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100%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7497" y="3062024"/>
            <a:ext cx="93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38%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8291" y="3062023"/>
            <a:ext cx="93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50%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34391" y="3062023"/>
            <a:ext cx="93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 Light SemiCondensed" panose="020B0502040204020203" pitchFamily="34" charset="0"/>
              </a:rPr>
              <a:t>36%</a:t>
            </a:r>
          </a:p>
        </p:txBody>
      </p:sp>
    </p:spTree>
    <p:extLst>
      <p:ext uri="{BB962C8B-B14F-4D97-AF65-F5344CB8AC3E}">
        <p14:creationId xmlns:p14="http://schemas.microsoft.com/office/powerpoint/2010/main" val="5481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48" y="-542479"/>
            <a:ext cx="11128258" cy="741883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974" y="1390754"/>
            <a:ext cx="5535827" cy="3683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372" y="3742767"/>
            <a:ext cx="4335514" cy="289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29" y="1630740"/>
            <a:ext cx="4941116" cy="329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027340" y="247753"/>
            <a:ext cx="79884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  <a:latin typeface="Corbel" panose="020B0503020204020204" pitchFamily="34" charset="0"/>
              </a:rPr>
              <a:t>Amphibians and Reptiles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309" y="6633110"/>
            <a:ext cx="41225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– Turtle and Frogs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89887" y="4794012"/>
            <a:ext cx="2733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Grant Reiner / Platte Basin </a:t>
            </a:r>
            <a:r>
              <a:rPr lang="en-US" sz="105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151916" y="-167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latin typeface="Corbel" panose="020B0503020204020204" pitchFamily="34" charset="0"/>
              </a:rPr>
              <a:t>Bird Diversity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98" y="762699"/>
            <a:ext cx="7231310" cy="4821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388107"/>
            <a:ext cx="3960806" cy="3562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27" descr="D:\ted\slides\animals\green her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07" y="4224334"/>
            <a:ext cx="3901627" cy="269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43" y="762700"/>
            <a:ext cx="3960806" cy="264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2" name="Picture 2" descr="Male Yellow-Headed Blackbird, Blackbird, Marsh Bir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917" y1="89167" x2="49063" y2="73333"/>
                        <a14:foregroundMark x1="54063" y1="51944" x2="53438" y2="44306"/>
                        <a14:foregroundMark x1="55000" y1="74306" x2="54792" y2="88611"/>
                        <a14:backgroundMark x1="66771" y1="46667" x2="63125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546" y="3492452"/>
            <a:ext cx="5255324" cy="39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Osprey, Water, Trout, Nature, Flying, Wild, Lak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625" y1="45161" x2="52604" y2="45161"/>
                        <a14:foregroundMark x1="19063" y1="54378" x2="20208" y2="52074"/>
                        <a14:foregroundMark x1="26146" y1="69355" x2="27604" y2="67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40"/>
            <a:ext cx="5786082" cy="26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81402" y="665975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91209" y="827244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9343" y="3111178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33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906" y="265652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Mammals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667" y="1677799"/>
            <a:ext cx="3380763" cy="2253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299" y="528157"/>
            <a:ext cx="3108483" cy="2016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512" y="3504287"/>
            <a:ext cx="3984770" cy="299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68456" y="6525360"/>
            <a:ext cx="378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All photos by 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" name="Picture 2" descr="Beaver, Animal, Rodent, Mammal, Wildlife, Cut Ou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4213" y="1671157"/>
            <a:ext cx="2240452" cy="24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42241" y="271962"/>
            <a:ext cx="1040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orbel" panose="020B0503020204020204" pitchFamily="34" charset="0"/>
              </a:rPr>
              <a:t>Fish</a:t>
            </a:r>
            <a:endParaRPr lang="en-US" sz="3200" dirty="0"/>
          </a:p>
        </p:txBody>
      </p:sp>
      <p:pic>
        <p:nvPicPr>
          <p:cNvPr id="1026" name="Picture 2" descr="Image result for bluegi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301" y="1251799"/>
            <a:ext cx="4497537" cy="2997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 result for largemouth bas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2270" y="4467089"/>
            <a:ext cx="5377209" cy="211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7" b="96770" l="4260" r="96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8" y="2607238"/>
            <a:ext cx="2587093" cy="1589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7628" y="4626277"/>
            <a:ext cx="3791193" cy="2231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35" b="99262" l="964" r="97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13" y="751826"/>
            <a:ext cx="5791149" cy="211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2143" l="2080" r="99508">
                        <a14:backgroundMark x1="10568" y1="49821" x2="10568" y2="49821"/>
                        <a14:backgroundMark x1="46698" y1="62976" x2="46698" y2="62976"/>
                        <a14:backgroundMark x1="75379" y1="33810" x2="75379" y2="3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6954" y="3506522"/>
            <a:ext cx="6521570" cy="1539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593" l="1200" r="97544">
                        <a14:foregroundMark x1="7267" y1="56148" x2="4156" y2="53296"/>
                        <a14:backgroundMark x1="5189" y1="51111" x2="3778" y2="49222"/>
                        <a14:backgroundMark x1="74344" y1="58037" x2="74344" y2="58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042" y="224028"/>
            <a:ext cx="4446779" cy="13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3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829" y="634767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Invertebrates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345" y="577912"/>
            <a:ext cx="2958193" cy="281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454" y="3120355"/>
            <a:ext cx="5096476" cy="339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804" y="3334756"/>
            <a:ext cx="4203933" cy="280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7934740" y="6518005"/>
            <a:ext cx="2733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Grant Reiner / Platte Basin </a:t>
            </a:r>
            <a:r>
              <a:rPr lang="en-US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5454" y="6256395"/>
            <a:ext cx="2733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Grant Reiner / Platte Basin </a:t>
            </a:r>
            <a:r>
              <a:rPr lang="en-US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4029" y="5875768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11752" y="2805626"/>
            <a:ext cx="2056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9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862" y="1800370"/>
            <a:ext cx="6895751" cy="4760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61" y="243911"/>
            <a:ext cx="7772400" cy="1143000"/>
          </a:xfrm>
        </p:spPr>
        <p:txBody>
          <a:bodyPr/>
          <a:lstStyle/>
          <a:p>
            <a:r>
              <a:rPr lang="en-US" sz="3200" dirty="0">
                <a:latin typeface="Bahnschrift Light SemiCondensed" panose="020B0502040204020203" pitchFamily="34" charset="0"/>
              </a:rPr>
              <a:t>75% of our Threatened and Endangered species rely on wetlands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861" y="6240706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Ethan Freese / Platte Basin </a:t>
            </a:r>
            <a:r>
              <a:rPr lang="en-US" sz="1050" dirty="0" err="1">
                <a:solidFill>
                  <a:schemeClr val="bg1"/>
                </a:solidFill>
              </a:rPr>
              <a:t>Timelapse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4038" name="Picture 6" descr="Whooping Crane, Crane, Bird, Whooping, Nature, Wildlif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78" y1="28056" x2="24815" y2="29028"/>
                        <a14:foregroundMark x1="46852" y1="25833" x2="42037" y2="23611"/>
                        <a14:foregroundMark x1="29444" y1="28472" x2="20185" y2="31111"/>
                        <a14:foregroundMark x1="60741" y1="69722" x2="59444" y2="78333"/>
                        <a14:foregroundMark x1="58889" y1="78056" x2="60000" y2="88750"/>
                        <a14:foregroundMark x1="50741" y1="67361" x2="54815" y2="89583"/>
                        <a14:foregroundMark x1="42037" y1="24167" x2="37963" y2="24167"/>
                        <a14:foregroundMark x1="30000" y1="29444" x2="23519" y2="3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290" y="-617295"/>
            <a:ext cx="51435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86" b="90625" l="4673" r="96235">
                        <a14:foregroundMark x1="22292" y1="51272" x2="16979" y2="35714"/>
                        <a14:foregroundMark x1="52842" y1="32969" x2="52932" y2="14263"/>
                        <a14:foregroundMark x1="79360" y1="72321" x2="84673" y2="64219"/>
                        <a14:foregroundMark x1="24122" y1="40268" x2="21920" y2="28705"/>
                        <a14:foregroundMark x1="21369" y1="64353" x2="17887" y2="56094"/>
                        <a14:foregroundMark x1="36518" y1="18795" x2="36324" y2="16317"/>
                        <a14:foregroundMark x1="17530" y1="70804" x2="15685" y2="66696"/>
                        <a14:foregroundMark x1="15967" y1="73705" x2="12932" y2="67790"/>
                        <a14:foregroundMark x1="17976" y1="80446" x2="12753" y2="79621"/>
                        <a14:foregroundMark x1="78438" y1="84710" x2="85134" y2="77411"/>
                        <a14:foregroundMark x1="86875" y1="75357" x2="89271" y2="66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209" y="3607079"/>
            <a:ext cx="5223195" cy="34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2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6201" y="6538292"/>
            <a:ext cx="2733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Grant Reiner / Platte Basin </a:t>
            </a:r>
            <a:r>
              <a:rPr lang="en-US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559266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Recreation</a:t>
            </a:r>
          </a:p>
        </p:txBody>
      </p:sp>
    </p:spTree>
    <p:extLst>
      <p:ext uri="{BB962C8B-B14F-4D97-AF65-F5344CB8AC3E}">
        <p14:creationId xmlns:p14="http://schemas.microsoft.com/office/powerpoint/2010/main" val="14006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4185" y="405532"/>
            <a:ext cx="11846257" cy="139597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067" b="1" dirty="0">
                <a:solidFill>
                  <a:srgbClr val="040404"/>
                </a:solidFill>
                <a:latin typeface="Livvic" panose="020B0604020202020204" charset="0"/>
                <a:ea typeface="Cambria Math" panose="02040503050406030204" pitchFamily="18" charset="0"/>
              </a:rPr>
              <a:t>NGPC reserves the right to remove…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40263" y="1564944"/>
            <a:ext cx="10354101" cy="46584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any comments not topically related to the particular content being commented upon;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profane language or content;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content that promotes, fosters, or perpetuates discrimination on the basis of race, creed, color, age, religion, gender, sexual orientation, marital status, national original, and/or physical or mental disability.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content that includes racism, hatred, libel, threats, obscenity, violence, or vulgarity;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content that is defaming or threatening in nature toward the agency, staff, volunteers and/or public;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sexual content or links to sexual content;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solicitations of commerce or advertisements;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conduct or encouragement of illegal activity;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information that may compromise the safety and security of the public or NGPC systems;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has personal information about another person or that violate a person’s privacy;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content that violates a copyright, trademark, or other legal ownership of any third party.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33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83378" y="200297"/>
            <a:ext cx="97059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3200" b="1" kern="0" dirty="0">
                <a:solidFill>
                  <a:srgbClr val="000000"/>
                </a:solidFill>
                <a:latin typeface="Livvic" panose="020B0604020202020204"/>
              </a:rPr>
              <a:t>Wetland Loss and Threats</a:t>
            </a:r>
          </a:p>
        </p:txBody>
      </p:sp>
    </p:spTree>
    <p:extLst>
      <p:ext uri="{BB962C8B-B14F-4D97-AF65-F5344CB8AC3E}">
        <p14:creationId xmlns:p14="http://schemas.microsoft.com/office/powerpoint/2010/main" val="4111198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6962" y="285752"/>
            <a:ext cx="3514724" cy="328612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2194" y="681039"/>
            <a:ext cx="4076703" cy="3057528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250" y="3381376"/>
            <a:ext cx="2466976" cy="3343275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802609" y="3800475"/>
            <a:ext cx="3505200" cy="234315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159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678" y="76201"/>
            <a:ext cx="4495799" cy="3371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975" y="247651"/>
            <a:ext cx="4267199" cy="3200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992" y="3521870"/>
            <a:ext cx="5464969" cy="3190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4427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D:\ted\slides\alterations and dynamics\filling wetland, Jack Sinn WM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856" y="236141"/>
            <a:ext cx="4499144" cy="29948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75" y="3486150"/>
            <a:ext cx="4368800" cy="3276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725" y="3486150"/>
            <a:ext cx="4495800" cy="33718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700087"/>
            <a:ext cx="3904192" cy="20669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290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367" y="320443"/>
            <a:ext cx="9840108" cy="5760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4271" y="1295401"/>
            <a:ext cx="822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Wyoming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1897" y="774059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Dakota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1" y="3447351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1744" y="2410299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Nebraska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851" y="394047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8176" y="2047102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80376" y="3585850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1010" y="1730678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2,000,000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4592" y="1150360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2,735,100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1,780,000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4394" y="3928150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2,000,000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7171" y="2811274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2,910,500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1,905,500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6143" y="4343648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435,400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30330" y="2395775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4,000,000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3322" y="3983934"/>
            <a:ext cx="989440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4,844,000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643,000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05050" y="97922"/>
            <a:ext cx="7302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Livvic" panose="020B0604020202020204"/>
                <a:cs typeface="Arial" panose="020B0604020202020204" pitchFamily="34" charset="0"/>
              </a:rPr>
              <a:t>Estimates of wetland acres in 1780, 1980 and percent loss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0460" y="5795067"/>
            <a:ext cx="2153374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acres in 1780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acres in 1980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loss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58043" y="6226278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Dahl 1990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73376" y="2913746"/>
            <a:ext cx="90441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82046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1"/>
                </a:solidFill>
                <a:latin typeface="Livvic" panose="020B0604020202020204"/>
              </a:rPr>
              <a:t>Wetland Threats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Bahnschrift Light SemiCondensed" panose="020B0502040204020203" pitchFamily="34" charset="0"/>
              </a:rPr>
              <a:t>Sedimentation</a:t>
            </a:r>
          </a:p>
          <a:p>
            <a:pPr eaLnBrk="1" hangingPunct="1"/>
            <a:r>
              <a:rPr lang="en-US" altLang="en-US" sz="3600" dirty="0">
                <a:latin typeface="Bahnschrift Light SemiCondensed" panose="020B0502040204020203" pitchFamily="34" charset="0"/>
              </a:rPr>
              <a:t>Loss of Stream Equilibrium</a:t>
            </a:r>
          </a:p>
          <a:p>
            <a:pPr eaLnBrk="1" hangingPunct="1"/>
            <a:r>
              <a:rPr lang="en-US" altLang="en-US" sz="3600" dirty="0">
                <a:latin typeface="Bahnschrift Light SemiCondensed" panose="020B0502040204020203" pitchFamily="34" charset="0"/>
              </a:rPr>
              <a:t>Drainage and Filling</a:t>
            </a:r>
          </a:p>
          <a:p>
            <a:pPr eaLnBrk="1" hangingPunct="1"/>
            <a:r>
              <a:rPr lang="en-US" altLang="en-US" sz="3600" dirty="0">
                <a:latin typeface="Bahnschrift Light SemiCondensed" panose="020B0502040204020203" pitchFamily="34" charset="0"/>
              </a:rPr>
              <a:t>Lack of Management</a:t>
            </a:r>
          </a:p>
          <a:p>
            <a:pPr eaLnBrk="1" hangingPunct="1"/>
            <a:r>
              <a:rPr lang="en-US" altLang="en-US" sz="3600" dirty="0">
                <a:latin typeface="Bahnschrift Light SemiCondensed" panose="020B0502040204020203" pitchFamily="34" charset="0"/>
              </a:rPr>
              <a:t>Invasive Species</a:t>
            </a:r>
          </a:p>
        </p:txBody>
      </p:sp>
    </p:spTree>
    <p:extLst>
      <p:ext uri="{BB962C8B-B14F-4D97-AF65-F5344CB8AC3E}">
        <p14:creationId xmlns:p14="http://schemas.microsoft.com/office/powerpoint/2010/main" val="262814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ted\slides\alterations and dynamics\corn around wetland in RW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0490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82391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916238" y="4264291"/>
            <a:ext cx="3276600" cy="2355585"/>
            <a:chOff x="384" y="2112"/>
            <a:chExt cx="2400" cy="2149"/>
          </a:xfrm>
        </p:grpSpPr>
        <p:pic>
          <p:nvPicPr>
            <p:cNvPr id="44046" name="Picture 4" descr="D:\ted\slides\alterations and dynamics\trees invading basin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4" y="2112"/>
              <a:ext cx="2400" cy="15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7" name="Text Box 7"/>
            <p:cNvSpPr txBox="1">
              <a:spLocks noChangeArrowheads="1"/>
            </p:cNvSpPr>
            <p:nvPr/>
          </p:nvSpPr>
          <p:spPr bwMode="auto">
            <a:xfrm>
              <a:off x="1248" y="3840"/>
              <a:ext cx="725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Livvic" panose="020B0604020202020204"/>
                </a:rPr>
                <a:t>Trees</a:t>
              </a:r>
            </a:p>
          </p:txBody>
        </p:sp>
      </p:grpSp>
      <p:sp>
        <p:nvSpPr>
          <p:cNvPr id="44045" name="Text Box 8"/>
          <p:cNvSpPr txBox="1">
            <a:spLocks noChangeArrowheads="1"/>
          </p:cNvSpPr>
          <p:nvPr/>
        </p:nvSpPr>
        <p:spPr bwMode="auto">
          <a:xfrm>
            <a:off x="4926013" y="3370339"/>
            <a:ext cx="544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Livvic" panose="020B0604020202020204"/>
              </a:rPr>
              <a:t>Reed Canary Grass and Hybrid Cattail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520007" y="1307328"/>
            <a:ext cx="1776420" cy="2814638"/>
            <a:chOff x="3530" y="1336"/>
            <a:chExt cx="1970" cy="3588"/>
          </a:xfrm>
        </p:grpSpPr>
        <p:pic>
          <p:nvPicPr>
            <p:cNvPr id="44042" name="Picture 5" descr="D:\ted\slides\plants\purple loosestrif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336"/>
              <a:ext cx="1767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3" name="Text Box 9"/>
            <p:cNvSpPr txBox="1">
              <a:spLocks noChangeArrowheads="1"/>
            </p:cNvSpPr>
            <p:nvPr/>
          </p:nvSpPr>
          <p:spPr bwMode="auto">
            <a:xfrm>
              <a:off x="3530" y="3865"/>
              <a:ext cx="1970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Livvic" panose="020B0604020202020204"/>
                </a:rPr>
                <a:t>Purple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0000"/>
                  </a:solidFill>
                  <a:latin typeface="Livvic" panose="020B0604020202020204"/>
                </a:rPr>
                <a:t> Loosestrife</a:t>
              </a:r>
            </a:p>
          </p:txBody>
        </p:sp>
      </p:grpSp>
      <p:sp>
        <p:nvSpPr>
          <p:cNvPr id="44038" name="Text Box 14"/>
          <p:cNvSpPr txBox="1">
            <a:spLocks noChangeArrowheads="1"/>
          </p:cNvSpPr>
          <p:nvPr/>
        </p:nvSpPr>
        <p:spPr bwMode="auto">
          <a:xfrm>
            <a:off x="1624076" y="409576"/>
            <a:ext cx="35691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 panose="020B0604020202020204"/>
              </a:rPr>
              <a:t>Wetland Invaders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167898" y="4024330"/>
            <a:ext cx="3273425" cy="2595496"/>
            <a:chOff x="5676892" y="3352800"/>
            <a:chExt cx="3274067" cy="2595215"/>
          </a:xfrm>
        </p:grpSpPr>
        <p:pic>
          <p:nvPicPr>
            <p:cNvPr id="44040" name="Picture 16" descr="phragmit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92" y="3352800"/>
              <a:ext cx="3274067" cy="2133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1" name="Text Box 7"/>
            <p:cNvSpPr txBox="1">
              <a:spLocks noChangeArrowheads="1"/>
            </p:cNvSpPr>
            <p:nvPr/>
          </p:nvSpPr>
          <p:spPr bwMode="auto">
            <a:xfrm>
              <a:off x="6477000" y="5486400"/>
              <a:ext cx="1743127" cy="46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 err="1">
                  <a:solidFill>
                    <a:srgbClr val="000000"/>
                  </a:solidFill>
                  <a:latin typeface="Livvic" panose="020B0604020202020204"/>
                </a:rPr>
                <a:t>Phragmites</a:t>
              </a:r>
              <a:endParaRPr lang="en-US" altLang="en-US" sz="2400" dirty="0">
                <a:solidFill>
                  <a:srgbClr val="000000"/>
                </a:solidFill>
                <a:latin typeface="Livvic" panose="020B060402020202020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309" y="211068"/>
            <a:ext cx="4121116" cy="30908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264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Fen, ditched in Sandhi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239" y="114300"/>
            <a:ext cx="4410075" cy="3009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11" descr="lev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123826"/>
            <a:ext cx="4197350" cy="3000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300" y="3505201"/>
            <a:ext cx="4171950" cy="2879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239" y="3505200"/>
            <a:ext cx="4494767" cy="28864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088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694" y="215153"/>
            <a:ext cx="8057161" cy="62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7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726" y="1964262"/>
            <a:ext cx="4445859" cy="3686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07" y="1964260"/>
            <a:ext cx="4605404" cy="3686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96605" y="1233378"/>
            <a:ext cx="3848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hnschrift Light SemiCondensed" panose="020B0502040204020203" pitchFamily="34" charset="0"/>
              </a:rPr>
              <a:t>Ted LaGrange </a:t>
            </a:r>
          </a:p>
          <a:p>
            <a:pPr algn="ctr"/>
            <a:r>
              <a:rPr lang="en-US" b="1" dirty="0">
                <a:latin typeface="Bahnschrift Light SemiCondensed" panose="020B0502040204020203" pitchFamily="34" charset="0"/>
              </a:rPr>
              <a:t>Wetland Program Manager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8609" y="5650909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hnschrift Light SemiCondensed" panose="020B0502040204020203" pitchFamily="34" charset="0"/>
              </a:rPr>
              <a:t>Grace Gaard</a:t>
            </a:r>
          </a:p>
          <a:p>
            <a:pPr algn="ctr"/>
            <a:r>
              <a:rPr lang="en-US" b="1" dirty="0">
                <a:latin typeface="Bahnschrift Light SemiCondensed" panose="020B0502040204020203" pitchFamily="34" charset="0"/>
              </a:rPr>
              <a:t>Aquatic Ecology Education Specialist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34451" y="4822532"/>
            <a:ext cx="1190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A6A6A6"/>
                </a:solidFill>
              </a:rPr>
              <a:t>M. Julie Photo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0749" y="4797301"/>
            <a:ext cx="1288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A6A6A6"/>
                </a:solidFill>
              </a:rPr>
              <a:t>Lisa Webb</a:t>
            </a:r>
          </a:p>
        </p:txBody>
      </p:sp>
    </p:spTree>
    <p:extLst>
      <p:ext uri="{BB962C8B-B14F-4D97-AF65-F5344CB8AC3E}">
        <p14:creationId xmlns:p14="http://schemas.microsoft.com/office/powerpoint/2010/main" val="2024870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5" y="276225"/>
            <a:ext cx="7772400" cy="1143000"/>
          </a:xfrm>
        </p:spPr>
        <p:txBody>
          <a:bodyPr/>
          <a:lstStyle/>
          <a:p>
            <a:r>
              <a:rPr lang="en-US" sz="4800" b="1" dirty="0" err="1">
                <a:solidFill>
                  <a:schemeClr val="tx1"/>
                </a:solidFill>
                <a:latin typeface="Livvic" panose="020B0604020202020204"/>
              </a:rPr>
              <a:t>Sandhills</a:t>
            </a:r>
            <a:endParaRPr lang="en-US" b="1" dirty="0">
              <a:solidFill>
                <a:schemeClr val="tx1"/>
              </a:solidFill>
              <a:latin typeface="Livvic" panose="020B060402020202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5475" y="3935086"/>
            <a:ext cx="3105150" cy="2599065"/>
            <a:chOff x="371475" y="3935085"/>
            <a:chExt cx="3105150" cy="25990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75" y="4464050"/>
              <a:ext cx="3105150" cy="20701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1471613" y="3935085"/>
              <a:ext cx="1257300" cy="46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Alkali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05038" y="659639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05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980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ted\slides\sandhills lake with thunderhea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454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D:\ted\slides\animals\duckl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95801"/>
            <a:ext cx="3429000" cy="21494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D:\ted\slides\shorebirds, mixed flock in Sandhill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601" y="762001"/>
            <a:ext cx="5648325" cy="36941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1812925" y="69851"/>
            <a:ext cx="24625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Livvic" panose="020B0604020202020204"/>
              </a:rPr>
              <a:t>Sandhills</a:t>
            </a:r>
            <a:endParaRPr lang="en-US" altLang="en-US" sz="4000" b="1" dirty="0">
              <a:solidFill>
                <a:srgbClr val="000000"/>
              </a:solidFill>
              <a:latin typeface="Livvic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36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andings turtl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750" y="4428672"/>
            <a:ext cx="3886200" cy="26035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3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6350" y="5181600"/>
            <a:ext cx="7772400" cy="1143000"/>
          </a:xfrm>
        </p:spPr>
        <p:txBody>
          <a:bodyPr/>
          <a:lstStyle/>
          <a:p>
            <a:r>
              <a:rPr lang="en-US" sz="5400" b="1" dirty="0">
                <a:solidFill>
                  <a:srgbClr val="D9D9D9"/>
                </a:solidFill>
                <a:latin typeface="Livvic"/>
              </a:rPr>
              <a:t>Riverine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510867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275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52601" y="106364"/>
            <a:ext cx="2981325" cy="7016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Livvic"/>
              </a:rPr>
              <a:t>Platte 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1" y="6585441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A6A6A6"/>
                </a:solidFill>
                <a:latin typeface="Times New Roman" panose="02020603050405020304" pitchFamily="18" charset="0"/>
              </a:rPr>
              <a:t>Ethan Freese / Platte Basin </a:t>
            </a:r>
            <a:r>
              <a:rPr lang="en-US" sz="1100" dirty="0" err="1">
                <a:solidFill>
                  <a:srgbClr val="A6A6A6"/>
                </a:solidFill>
                <a:latin typeface="Times New Roman" panose="02020603050405020304" pitchFamily="18" charset="0"/>
              </a:rPr>
              <a:t>Timelapse</a:t>
            </a:r>
            <a:r>
              <a:rPr lang="en-US" sz="1100" dirty="0">
                <a:solidFill>
                  <a:srgbClr val="A6A6A6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19325" y="3319953"/>
            <a:ext cx="5029200" cy="3265488"/>
            <a:chOff x="695325" y="3319953"/>
            <a:chExt cx="5029200" cy="3265488"/>
          </a:xfrm>
        </p:grpSpPr>
        <p:pic>
          <p:nvPicPr>
            <p:cNvPr id="7172" name="Picture 4" descr="D:\ted\slides\animals\least tern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3319953"/>
              <a:ext cx="5029200" cy="3265488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23926" y="6323831"/>
              <a:ext cx="2838450" cy="261610"/>
            </a:xfrm>
            <a:prstGeom prst="rect">
              <a:avLst/>
            </a:prstGeom>
            <a:noFill/>
            <a:effectLst>
              <a:softEdge rad="317500"/>
            </a:effectLst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NEBRASKAland</a:t>
              </a:r>
              <a:r>
                <a:rPr lang="en-US" sz="11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33173" y="106363"/>
            <a:ext cx="5629276" cy="2751138"/>
            <a:chOff x="4924425" y="106363"/>
            <a:chExt cx="5629276" cy="2751138"/>
          </a:xfrm>
        </p:grpSpPr>
        <p:pic>
          <p:nvPicPr>
            <p:cNvPr id="7171" name="Picture 3" descr="D:\ted\slides\cranes in sunset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106363"/>
              <a:ext cx="4114800" cy="2751138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715251" y="2558912"/>
              <a:ext cx="28384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NEBRASKAland</a:t>
              </a:r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7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926" y="300356"/>
            <a:ext cx="4126937" cy="2755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1488660"/>
            <a:ext cx="4438650" cy="33289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10403" y="4817647"/>
            <a:ext cx="117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Livvic"/>
                <a:cs typeface="Arial" panose="020B0604020202020204" pitchFamily="34" charset="0"/>
              </a:rPr>
              <a:t>Niobrara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2571" y="642838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Livvic"/>
                <a:cs typeface="Arial" panose="020B0604020202020204" pitchFamily="34" charset="0"/>
              </a:rPr>
              <a:t>Missouri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2571" y="30759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Livvic"/>
                <a:cs typeface="Arial" panose="020B0604020202020204" pitchFamily="34" charset="0"/>
              </a:rPr>
              <a:t>Elk Horn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925" y="3554096"/>
            <a:ext cx="4178852" cy="27824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8556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00" y="1057275"/>
            <a:ext cx="7772400" cy="1143000"/>
          </a:xfrm>
        </p:spPr>
        <p:txBody>
          <a:bodyPr/>
          <a:lstStyle/>
          <a:p>
            <a:r>
              <a:rPr lang="en-US" sz="4800" b="1" dirty="0">
                <a:latin typeface="Livvic"/>
              </a:rPr>
              <a:t>Playa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510867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665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D:\Ted\slides\rainwater basin\aerials\AyrLakeWMA9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:\ted\slides\whooping cran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858" y="1524000"/>
            <a:ext cx="2882900" cy="4572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210791" y="11014"/>
            <a:ext cx="453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00"/>
                </a:solidFill>
                <a:latin typeface="Livvic"/>
              </a:rPr>
              <a:t>Rainwater Basin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57326" y="2952750"/>
            <a:ext cx="5857875" cy="3905250"/>
            <a:chOff x="0" y="2952750"/>
            <a:chExt cx="5857875" cy="39052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0" y="2952750"/>
              <a:ext cx="5857875" cy="390525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4420059" y="6550223"/>
              <a:ext cx="1200713" cy="307777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Ryan </a:t>
              </a:r>
              <a:r>
                <a:rPr lang="en-US" sz="14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Askren</a:t>
              </a:r>
              <a:endPara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52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G_02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934200" y="381000"/>
            <a:ext cx="3873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Livvic"/>
              </a:rPr>
              <a:t>Other Playa Wetlands</a:t>
            </a:r>
          </a:p>
        </p:txBody>
      </p:sp>
      <p:pic>
        <p:nvPicPr>
          <p:cNvPr id="4" name="Picture 3" descr="Stilt Sandpip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295401"/>
            <a:ext cx="4325938" cy="2917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042" y="4213225"/>
            <a:ext cx="3661398" cy="24485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501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0" y="142875"/>
            <a:ext cx="7772400" cy="1143000"/>
          </a:xfrm>
        </p:spPr>
        <p:txBody>
          <a:bodyPr/>
          <a:lstStyle/>
          <a:p>
            <a:r>
              <a:rPr lang="en-US" sz="4800" b="1" dirty="0">
                <a:latin typeface="Livvic"/>
              </a:rPr>
              <a:t>Saline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6510867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622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85555"/>
            <a:ext cx="5386827" cy="39580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What is a wetland?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What do wetlands do?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Losses &amp; Threats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Nebraska Wetland 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Dynamics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Conservation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cs typeface="Catamaran Thin" panose="020B0604020202020204" charset="0"/>
              </a:rPr>
              <a:t>Recreational Opportunities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533" dirty="0">
              <a:solidFill>
                <a:schemeClr val="accent2"/>
              </a:solidFill>
            </a:endParaRPr>
          </a:p>
        </p:txBody>
      </p:sp>
      <p:sp>
        <p:nvSpPr>
          <p:cNvPr id="4" name="Google Shape;237;p34"/>
          <p:cNvSpPr/>
          <p:nvPr/>
        </p:nvSpPr>
        <p:spPr>
          <a:xfrm rot="-5400000" flipH="1">
            <a:off x="5892816" y="-5221057"/>
            <a:ext cx="406369" cy="12192001"/>
          </a:xfrm>
          <a:prstGeom prst="rect">
            <a:avLst/>
          </a:prstGeom>
          <a:solidFill>
            <a:srgbClr val="307BA0">
              <a:alpha val="48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266" y="286846"/>
            <a:ext cx="10811207" cy="1176196"/>
          </a:xfrm>
        </p:spPr>
        <p:txBody>
          <a:bodyPr/>
          <a:lstStyle/>
          <a:p>
            <a:pPr algn="ctr"/>
            <a:r>
              <a:rPr lang="en-US" sz="6400" b="1" dirty="0">
                <a:solidFill>
                  <a:srgbClr val="040404"/>
                </a:solidFill>
                <a:latin typeface="Catamaran Thin" panose="020B0604020202020204" charset="0"/>
                <a:cs typeface="Catamaran Thin" panose="020B0604020202020204" charset="0"/>
              </a:rPr>
              <a:t>Today’s Agenda</a:t>
            </a:r>
          </a:p>
        </p:txBody>
      </p:sp>
      <p:pic>
        <p:nvPicPr>
          <p:cNvPr id="7" name="Google Shape;123;p24"/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6836" y="1847955"/>
            <a:ext cx="6635860" cy="44702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218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ted\saline\slides\salt crust on mudfla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811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D:\ted\saline\slides\saltwor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28614"/>
            <a:ext cx="4953000" cy="33178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300" y="3975101"/>
            <a:ext cx="5676900" cy="31623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667125" y="6356842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D9D9D9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050" b="1" dirty="0" err="1">
                <a:solidFill>
                  <a:srgbClr val="D9D9D9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D9D9D9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8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91" y="2423671"/>
            <a:ext cx="2682240" cy="2011680"/>
          </a:xfrm>
          <a:prstGeom prst="rect">
            <a:avLst/>
          </a:prstGeom>
        </p:spPr>
      </p:pic>
      <p:pic>
        <p:nvPicPr>
          <p:cNvPr id="71682" name="Picture 2" descr="D:\ted\slides\other wetland complexes\Big Sandy Cree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829" y="2321845"/>
            <a:ext cx="2871604" cy="44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D:\ted\slides\other wetland complexes\Creek, Sowbell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79" y="780174"/>
            <a:ext cx="3891297" cy="54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D:\ted\slides\other wetland complexes\Oglala grassland wetland1.jpg"/>
          <p:cNvPicPr>
            <a:picLocks noChangeAspect="1" noChangeArrowheads="1"/>
          </p:cNvPicPr>
          <p:nvPr/>
        </p:nvPicPr>
        <p:blipFill>
          <a:blip r:embed="rId5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314" y="4625963"/>
            <a:ext cx="2916994" cy="197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13574" y="180174"/>
            <a:ext cx="3875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Livvic"/>
              </a:rPr>
              <a:t>Wetlands are everywhere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502" y="163514"/>
            <a:ext cx="3880883" cy="25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1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350" y="5584195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D9D9D9"/>
                </a:solidFill>
                <a:latin typeface="Livvic"/>
              </a:rPr>
              <a:t>URBAN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3938" y="659639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D9D9D9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050" b="1" dirty="0" err="1">
                <a:solidFill>
                  <a:srgbClr val="D9D9D9"/>
                </a:solidFill>
                <a:latin typeface="Arial" panose="020B0604020202020204" pitchFamily="34" charset="0"/>
              </a:rPr>
              <a:t>Timelapse</a:t>
            </a:r>
            <a:r>
              <a:rPr lang="en-US" sz="1050" b="1" dirty="0">
                <a:solidFill>
                  <a:srgbClr val="D9D9D9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892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ted\slides\crescent Lake NWR wetland.jpg"/>
          <p:cNvPicPr>
            <a:picLocks noChangeAspect="1" noChangeArrowheads="1"/>
          </p:cNvPicPr>
          <p:nvPr/>
        </p:nvPicPr>
        <p:blipFill rotWithShape="1">
          <a:blip r:embed="rId3" cstate="screen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285331" y="272143"/>
            <a:ext cx="5621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/>
              </a:rPr>
              <a:t>WETLANDS ARE DYNAMIC</a:t>
            </a:r>
            <a:r>
              <a:rPr lang="en-US" altLang="en-US" sz="3600" b="1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390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ted\slides\alterations and dynamics\dry wetland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4114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D:\ted\slides\alterations and dynamics\emerging plants on mud fla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2192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3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171" y="0"/>
            <a:ext cx="10254343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57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ted\slides\animals\bison in Sandhi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73025"/>
            <a:ext cx="12453257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202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ted\slides\alterations and dynamics\fire in prairi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0813"/>
            <a:ext cx="1234440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77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964309" y="561521"/>
            <a:ext cx="6263381" cy="646331"/>
          </a:xfrm>
          <a:prstGeom prst="rect">
            <a:avLst/>
          </a:prstGeom>
          <a:solidFill>
            <a:srgbClr val="D9D9D9">
              <a:alpha val="27843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Livvic"/>
              </a:rPr>
              <a:t>WETLAND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3013464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413658" y="195943"/>
            <a:ext cx="533399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/>
              </a:rPr>
              <a:t>Regulations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Section 404 of Clean Water 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Farm Bill- </a:t>
            </a:r>
            <a:r>
              <a:rPr lang="en-US" altLang="en-US" sz="2400" dirty="0" err="1">
                <a:solidFill>
                  <a:srgbClr val="000000"/>
                </a:solidFill>
                <a:latin typeface="Bahnschrift Light SemiCondensed" panose="020B0502040204020203" pitchFamily="34" charset="0"/>
              </a:rPr>
              <a:t>Swampbuster</a:t>
            </a:r>
            <a:endParaRPr lang="en-US" altLang="en-US" sz="2400" dirty="0">
              <a:solidFill>
                <a:srgbClr val="000000"/>
              </a:solidFill>
              <a:latin typeface="Bahnschrift Light SemiCondensed" panose="020B05020402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NDEE State Title 117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2" y="2803790"/>
            <a:ext cx="4883099" cy="36623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588" y="589852"/>
            <a:ext cx="5622583" cy="3700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92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14" y="0"/>
            <a:ext cx="10286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286" y="508363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What is a Wetland?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637" y="1743404"/>
            <a:ext cx="8848725" cy="227201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An area that is saturated (filled) with surface water or groundwater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This water exists often enough and/or for long enough that it can support specific plant communities adapted to soggy soils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Wetlands include swamps, marshes, bogs, and similar areas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29550" y="6528312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Ethan Freese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755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776" y="2652713"/>
            <a:ext cx="4353780" cy="37957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9090" name="Picture 2" descr="D:\ted\slides\people\dedication, Springer WP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80964"/>
            <a:ext cx="4591050" cy="311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338324" y="1043673"/>
            <a:ext cx="27206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Livvic"/>
              </a:rPr>
              <a:t>Protection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975" y="3486150"/>
            <a:ext cx="4241800" cy="31813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7391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578557" y="297997"/>
            <a:ext cx="4900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/>
              </a:rPr>
              <a:t>Private Lands 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162050"/>
            <a:ext cx="8705016" cy="48856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1567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4906321" y="244928"/>
            <a:ext cx="2749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Livvic"/>
              </a:rPr>
              <a:t>Restoration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371" y="1152525"/>
            <a:ext cx="9775372" cy="5286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4276" y="6099687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Times New Roman" panose="02020603050405020304" pitchFamily="18" charset="0"/>
              </a:rPr>
              <a:t>Ethan Freese / Platte Basin </a:t>
            </a:r>
            <a:r>
              <a:rPr lang="en-US" sz="11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Timelapse</a:t>
            </a:r>
            <a:r>
              <a:rPr lang="en-US" sz="11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0180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97651" y="3878660"/>
            <a:ext cx="3603625" cy="2702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651" y="685800"/>
            <a:ext cx="3452813" cy="2984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112" y="685800"/>
            <a:ext cx="38608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96" y="3782220"/>
            <a:ext cx="4363233" cy="2895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50918" y="46466"/>
            <a:ext cx="3973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Livvic"/>
                <a:cs typeface="Arial" panose="020B0604020202020204" pitchFamily="34" charset="0"/>
              </a:rPr>
              <a:t>Interdisciplinary Team</a:t>
            </a:r>
          </a:p>
        </p:txBody>
      </p:sp>
    </p:spTree>
    <p:extLst>
      <p:ext uri="{BB962C8B-B14F-4D97-AF65-F5344CB8AC3E}">
        <p14:creationId xmlns:p14="http://schemas.microsoft.com/office/powerpoint/2010/main" val="33402564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6"/>
          <p:cNvSpPr txBox="1">
            <a:spLocks noChangeArrowheads="1"/>
          </p:cNvSpPr>
          <p:nvPr/>
        </p:nvSpPr>
        <p:spPr bwMode="auto">
          <a:xfrm>
            <a:off x="2389521" y="78243"/>
            <a:ext cx="26885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/>
              </a:rPr>
              <a:t>Management</a:t>
            </a:r>
          </a:p>
        </p:txBody>
      </p:sp>
      <p:pic>
        <p:nvPicPr>
          <p:cNvPr id="9523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3810000" cy="285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4" y="3657600"/>
            <a:ext cx="4092575" cy="3068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709614"/>
            <a:ext cx="3810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259138"/>
            <a:ext cx="44704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71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28" y="541591"/>
            <a:ext cx="9916043" cy="5393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8648" y="5934670"/>
            <a:ext cx="2866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Nebraska Natural Legacy Plan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Wetland BULs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9740" y="602992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Wetland Complexes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343151" y="6105525"/>
            <a:ext cx="389061" cy="24756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57951" y="6029920"/>
            <a:ext cx="389061" cy="247560"/>
          </a:xfrm>
          <a:prstGeom prst="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58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161542" y="104396"/>
            <a:ext cx="53585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Livvic"/>
              </a:rPr>
              <a:t>Rainwater Basin Joint Venture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330" y="914400"/>
            <a:ext cx="3362739" cy="441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5831" y="3639671"/>
            <a:ext cx="4501890" cy="30012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5122473" y="6633412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Askren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683" y="835541"/>
            <a:ext cx="3534189" cy="2465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40834" y="3067260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Niki</a:t>
            </a: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Messmer</a:t>
            </a:r>
          </a:p>
        </p:txBody>
      </p:sp>
    </p:spTree>
    <p:extLst>
      <p:ext uri="{BB962C8B-B14F-4D97-AF65-F5344CB8AC3E}">
        <p14:creationId xmlns:p14="http://schemas.microsoft.com/office/powerpoint/2010/main" val="9897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38036" y="162580"/>
            <a:ext cx="37535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Livvic"/>
              </a:rPr>
              <a:t>Sandhills Task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3634331"/>
            <a:ext cx="4724400" cy="31424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8134" y="1028700"/>
            <a:ext cx="3382435" cy="4476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166" y="835094"/>
            <a:ext cx="4572001" cy="26499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606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505457" y="83532"/>
            <a:ext cx="74285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Livvic"/>
              </a:rPr>
              <a:t>Saline Wetlands Conservation Partnership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724" y="1080655"/>
            <a:ext cx="3513484" cy="4481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342" y="3250450"/>
            <a:ext cx="4922520" cy="32689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3581401" y="6519430"/>
            <a:ext cx="13083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FF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by: Mike Forsberg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5585" y="6185997"/>
            <a:ext cx="2377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n-NO" sz="1000" dirty="0">
                <a:solidFill>
                  <a:srgbClr val="FFFFFF"/>
                </a:solidFill>
                <a:latin typeface="Times New Roman" panose="02020603050405020304" pitchFamily="18" charset="0"/>
              </a:rPr>
              <a:t>Michael Forsberg / Platte Basin Timelapse</a:t>
            </a:r>
            <a:endParaRPr lang="en-US" sz="10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457" y="822196"/>
            <a:ext cx="3460257" cy="2291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4694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D:\ted\slides\people\Lisa Brennan counting waterfow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175" y="3785175"/>
            <a:ext cx="4495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4" descr="D:\ted\slides\people\Cranes, radioin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00" y="590550"/>
            <a:ext cx="4267200" cy="2609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5"/>
          <p:cNvSpPr txBox="1">
            <a:spLocks noChangeArrowheads="1"/>
          </p:cNvSpPr>
          <p:nvPr/>
        </p:nvSpPr>
        <p:spPr bwMode="auto">
          <a:xfrm>
            <a:off x="2959937" y="5775"/>
            <a:ext cx="1733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Livvic"/>
              </a:rPr>
              <a:t>Science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675" y="285463"/>
            <a:ext cx="3933825" cy="2622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2776" y="3200400"/>
            <a:ext cx="3438525" cy="34218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30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685" y="1121158"/>
            <a:ext cx="7772400" cy="1143000"/>
          </a:xfrm>
        </p:spPr>
        <p:txBody>
          <a:bodyPr/>
          <a:lstStyle/>
          <a:p>
            <a:pPr algn="ctr"/>
            <a:r>
              <a:rPr lang="en-US" sz="5400" b="1" dirty="0">
                <a:latin typeface="Livvic"/>
              </a:rPr>
              <a:t>Soil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4849" y="1489551"/>
            <a:ext cx="4387037" cy="4244341"/>
          </a:xfrm>
        </p:spPr>
        <p:txBody>
          <a:bodyPr>
            <a:noAutofit/>
          </a:bodyPr>
          <a:lstStyle/>
          <a:p>
            <a:pPr>
              <a:spcAft>
                <a:spcPts val="750"/>
              </a:spcAft>
            </a:pPr>
            <a:r>
              <a:rPr lang="en-US" dirty="0">
                <a:latin typeface="Bahnschrift Light SemiCondensed" panose="020B0502040204020203" pitchFamily="34" charset="0"/>
              </a:rPr>
              <a:t>Wetland soils are </a:t>
            </a:r>
            <a:r>
              <a:rPr lang="en-US" u="sng" dirty="0">
                <a:latin typeface="Bahnschrift Light SemiCondensed" panose="020B0502040204020203" pitchFamily="34" charset="0"/>
              </a:rPr>
              <a:t>Hydric</a:t>
            </a:r>
          </a:p>
          <a:p>
            <a:pPr>
              <a:spcAft>
                <a:spcPts val="750"/>
              </a:spcAft>
            </a:pPr>
            <a:endParaRPr lang="en-US" u="sng" dirty="0">
              <a:latin typeface="Bahnschrift Light SemiCondensed" panose="020B0502040204020203" pitchFamily="34" charset="0"/>
            </a:endParaRPr>
          </a:p>
          <a:p>
            <a:pPr>
              <a:spcAft>
                <a:spcPts val="750"/>
              </a:spcAft>
            </a:pPr>
            <a:r>
              <a:rPr lang="en-US" dirty="0">
                <a:latin typeface="Bahnschrift Light SemiCondensed" panose="020B0502040204020203" pitchFamily="34" charset="0"/>
              </a:rPr>
              <a:t>Typically develop in areas underwater with little to no oxygen</a:t>
            </a:r>
          </a:p>
          <a:p>
            <a:pPr>
              <a:spcAft>
                <a:spcPts val="750"/>
              </a:spcAft>
            </a:pPr>
            <a:endParaRPr lang="en-US" dirty="0">
              <a:latin typeface="Bahnschrift Light SemiCondensed" panose="020B0502040204020203" pitchFamily="34" charset="0"/>
            </a:endParaRPr>
          </a:p>
          <a:p>
            <a:pPr>
              <a:spcAft>
                <a:spcPts val="750"/>
              </a:spcAft>
            </a:pPr>
            <a:r>
              <a:rPr lang="en-US" dirty="0">
                <a:latin typeface="Bahnschrift Light SemiCondensed" panose="020B0502040204020203" pitchFamily="34" charset="0"/>
              </a:rPr>
              <a:t>Contain a lot of organic matter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169" y="971973"/>
            <a:ext cx="3420458" cy="227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391" y="2562575"/>
            <a:ext cx="3147443" cy="2098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559119" y="4200267"/>
            <a:ext cx="1602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Ethan Freese / Platte Basin </a:t>
            </a:r>
            <a:r>
              <a:rPr lang="en-US" sz="1050" dirty="0" err="1">
                <a:solidFill>
                  <a:schemeClr val="bg1"/>
                </a:solidFill>
              </a:rPr>
              <a:t>Timelapse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3790" y="2820973"/>
            <a:ext cx="1870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Grant Reiner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2" descr="D:\ted\slides\people\soil scientist, Roger Hamm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169" y="4080134"/>
            <a:ext cx="3420458" cy="2280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72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8963" y="156595"/>
            <a:ext cx="7517585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800" b="1" dirty="0">
                <a:solidFill>
                  <a:srgbClr val="000000"/>
                </a:solidFill>
                <a:latin typeface="Livvic"/>
              </a:rPr>
              <a:t>You Can be a Wetlands Scientist too!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153" y="1812434"/>
            <a:ext cx="2519329" cy="377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iNaturalist Guide | OAC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774" y="4398712"/>
            <a:ext cx="2420131" cy="11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bout eBird - eBird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991" y="5338754"/>
            <a:ext cx="2212914" cy="12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Smartphone, Apple, Cellphone, Iphone, Mobile, Phon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081" y="1294074"/>
            <a:ext cx="1799060" cy="27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Bird, Animal, American Goldfinch, Small Bird, Avi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6669">
            <a:off x="7825312" y="3927743"/>
            <a:ext cx="2057724" cy="28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Frog, Amphibian, Animal, Tree Frog, Green Tree Fro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3893">
            <a:off x="4388189" y="1840630"/>
            <a:ext cx="2495936" cy="25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 descr="Stalk, Africa, Binoculars, Bush, Safari, Man, Jeep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813" l="10000" r="90000">
                        <a14:foregroundMark x1="32396" y1="88594" x2="12708" y2="86250"/>
                        <a14:foregroundMark x1="41979" y1="92813" x2="33750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846" y="3819507"/>
            <a:ext cx="4899696" cy="32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434" y="5584195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Livvic"/>
              </a:rPr>
              <a:t>Recreation in Wetlands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4050" y="6596390"/>
            <a:ext cx="1695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M. Julie Photo</a:t>
            </a:r>
          </a:p>
        </p:txBody>
      </p:sp>
    </p:spTree>
    <p:extLst>
      <p:ext uri="{BB962C8B-B14F-4D97-AF65-F5344CB8AC3E}">
        <p14:creationId xmlns:p14="http://schemas.microsoft.com/office/powerpoint/2010/main" val="3148328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075" y="332624"/>
            <a:ext cx="5439141" cy="875051"/>
          </a:xfrm>
        </p:spPr>
        <p:txBody>
          <a:bodyPr/>
          <a:lstStyle/>
          <a:p>
            <a:r>
              <a:rPr lang="en-US" sz="4800" b="1" dirty="0">
                <a:latin typeface="Livvic"/>
              </a:rPr>
              <a:t>Fun things to do!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7997005"/>
            <a:ext cx="5164328" cy="2794819"/>
          </a:xfrm>
        </p:spPr>
        <p:txBody>
          <a:bodyPr/>
          <a:lstStyle/>
          <a:p>
            <a:r>
              <a:rPr lang="en-US" dirty="0"/>
              <a:t>Hunting</a:t>
            </a:r>
          </a:p>
          <a:p>
            <a:r>
              <a:rPr lang="en-US" dirty="0"/>
              <a:t>Hiking</a:t>
            </a:r>
          </a:p>
          <a:p>
            <a:r>
              <a:rPr lang="en-US" dirty="0"/>
              <a:t>Collecting Scientific Data!</a:t>
            </a:r>
          </a:p>
          <a:p>
            <a:pPr lvl="1"/>
            <a:r>
              <a:rPr lang="en-US" dirty="0" err="1"/>
              <a:t>iNaturalist</a:t>
            </a:r>
            <a:endParaRPr lang="en-US" dirty="0"/>
          </a:p>
          <a:p>
            <a:pPr lvl="1"/>
            <a:r>
              <a:rPr lang="en-US" dirty="0" err="1"/>
              <a:t>eBird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086" y="1707536"/>
            <a:ext cx="3752850" cy="220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802" y="1299403"/>
            <a:ext cx="3058493" cy="3010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646" y="3517690"/>
            <a:ext cx="4075244" cy="272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67274" y="6315365"/>
            <a:ext cx="405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Eric Fowler / Nebraska Game and Parks Commission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664" y="3963110"/>
            <a:ext cx="4414331" cy="2483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Moon, Full Moon, Cloudy, Clouds, Syzygy Da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458" y="797798"/>
            <a:ext cx="2204971" cy="15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n, Rising, Ocean, Sunrise, Sky, Sunlight, Horizo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865" y="514618"/>
            <a:ext cx="1326618" cy="72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786" y="315986"/>
            <a:ext cx="8894428" cy="1143000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Livvic"/>
              </a:rPr>
              <a:t>Recreating Responsibly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725" y="1752600"/>
            <a:ext cx="8972550" cy="4857750"/>
          </a:xfrm>
          <a:solidFill>
            <a:schemeClr val="tx1">
              <a:lumMod val="75000"/>
              <a:lumOff val="25000"/>
              <a:alpha val="54000"/>
            </a:schemeClr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Familiarize with these Leave No Trace principles 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Plan Ahead and Prepare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Travel on Durable Surfaces When Possible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Dispose of Waste Properly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Leave What You Find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Minimize Campfire Impacts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Respect Wildlife</a:t>
            </a:r>
          </a:p>
          <a:p>
            <a:pPr marL="1028700" lvl="2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Be Considerate of Other Visitors</a:t>
            </a:r>
          </a:p>
        </p:txBody>
      </p:sp>
    </p:spTree>
    <p:extLst>
      <p:ext uri="{BB962C8B-B14F-4D97-AF65-F5344CB8AC3E}">
        <p14:creationId xmlns:p14="http://schemas.microsoft.com/office/powerpoint/2010/main" val="3055124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Livvic"/>
              </a:rPr>
              <a:t>Wetlands of Nebraska Outreach and Education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170" y="1936670"/>
            <a:ext cx="5905310" cy="18225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75" y="4033120"/>
            <a:ext cx="3048006" cy="1246635"/>
          </a:xfrm>
          <a:prstGeom prst="rect">
            <a:avLst/>
          </a:prstGeom>
        </p:spPr>
      </p:pic>
      <p:pic>
        <p:nvPicPr>
          <p:cNvPr id="45058" name="Picture 2" descr="MICHAEL FORSBERG photography — Platte Basin Timelaps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909" y="4079298"/>
            <a:ext cx="4749800" cy="7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8100" y="6396336"/>
            <a:ext cx="474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NebraskaWetlands.com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647" y="5114133"/>
            <a:ext cx="1466179" cy="1100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749" y="5049781"/>
            <a:ext cx="2020157" cy="1131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8544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1" y="4914900"/>
            <a:ext cx="7772400" cy="1143000"/>
          </a:xfrm>
        </p:spPr>
        <p:txBody>
          <a:bodyPr/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Thank you for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Livvic"/>
              </a:rPr>
              <a:t>joining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 us!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66701" y="423945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800" b="1" dirty="0">
                <a:solidFill>
                  <a:srgbClr val="FFFFFF">
                    <a:lumMod val="85000"/>
                  </a:srgbClr>
                </a:solidFill>
                <a:latin typeface="Livvic"/>
              </a:rPr>
              <a:t>Any 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39101" y="659639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Ethan Freese / Platte Basin </a:t>
            </a:r>
            <a:r>
              <a:rPr lang="en-US" sz="11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Timelapse</a:t>
            </a:r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1610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31" y="1280161"/>
            <a:ext cx="11892951" cy="5577840"/>
          </a:xfrm>
        </p:spPr>
        <p:txBody>
          <a:bodyPr/>
          <a:lstStyle/>
          <a:p>
            <a:pPr marL="203194" indent="0"/>
            <a:r>
              <a:rPr lang="en-US" sz="3200" b="1" dirty="0">
                <a:solidFill>
                  <a:srgbClr val="040404"/>
                </a:solidFill>
                <a:latin typeface="Bahnschrift Light SemiCondensed" panose="020B0502040204020203" pitchFamily="34" charset="0"/>
              </a:rPr>
              <a:t>Nebraska Game and Parks Education YouTube Channel- </a:t>
            </a: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</a:rPr>
              <a:t>Under playlists;  “Science of…”</a:t>
            </a: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r>
              <a:rPr lang="en-US" sz="3200" b="1" dirty="0">
                <a:solidFill>
                  <a:srgbClr val="040404"/>
                </a:solidFill>
                <a:latin typeface="Bahnschrift Light SemiCondensed" panose="020B0502040204020203" pitchFamily="34" charset="0"/>
              </a:rPr>
              <a:t>Nebraska Wildlife Education Facebook Page- </a:t>
            </a:r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hlinkClick r:id="rId2"/>
              </a:rPr>
              <a:t>https://www.facebook.com/NGPCWildlifeEducation</a:t>
            </a:r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r>
              <a:rPr lang="en-US" sz="3200" b="1" dirty="0">
                <a:solidFill>
                  <a:srgbClr val="040404"/>
                </a:solidFill>
                <a:latin typeface="Bahnschrift Light SemiCondensed" panose="020B0502040204020203" pitchFamily="34" charset="0"/>
              </a:rPr>
              <a:t>Nebraska Wildlife Education Instagram Page- </a:t>
            </a:r>
          </a:p>
          <a:p>
            <a:pPr marL="203194" indent="0"/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hlinkClick r:id="rId3"/>
              </a:rPr>
              <a:t>https://www.instagram.com/nebraskawildlifeeducation/</a:t>
            </a:r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r>
              <a:rPr lang="en-US" sz="3200" b="1" dirty="0">
                <a:solidFill>
                  <a:srgbClr val="040404"/>
                </a:solidFill>
                <a:latin typeface="Bahnschrift Light SemiCondensed" panose="020B0502040204020203" pitchFamily="34" charset="0"/>
              </a:rPr>
              <a:t>Nebraska Game and Parks Commission's Page-</a:t>
            </a:r>
          </a:p>
          <a:p>
            <a:pPr marL="203194" indent="0"/>
            <a:r>
              <a:rPr lang="en-US" sz="3200" dirty="0">
                <a:solidFill>
                  <a:srgbClr val="040404"/>
                </a:solidFill>
                <a:latin typeface="Bahnschrift Light SemiCondensed" panose="020B0502040204020203" pitchFamily="34" charset="0"/>
                <a:hlinkClick r:id="rId4"/>
              </a:rPr>
              <a:t>http://outdoornebraska.gov/wildlifeeducation/</a:t>
            </a:r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  <a:p>
            <a:pPr marL="203194" indent="0"/>
            <a:endParaRPr lang="en-US" sz="3200" dirty="0">
              <a:solidFill>
                <a:srgbClr val="040404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Google Shape;237;p34"/>
          <p:cNvSpPr/>
          <p:nvPr/>
        </p:nvSpPr>
        <p:spPr>
          <a:xfrm rot="-5400000" flipH="1">
            <a:off x="5892816" y="-5221057"/>
            <a:ext cx="406369" cy="12192001"/>
          </a:xfrm>
          <a:prstGeom prst="rect">
            <a:avLst/>
          </a:prstGeom>
          <a:solidFill>
            <a:srgbClr val="307BA0">
              <a:alpha val="48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031" y="286846"/>
            <a:ext cx="12284015" cy="1176196"/>
          </a:xfrm>
        </p:spPr>
        <p:txBody>
          <a:bodyPr/>
          <a:lstStyle/>
          <a:p>
            <a:pPr algn="ctr"/>
            <a:r>
              <a:rPr lang="en-US" sz="5867" b="1" dirty="0">
                <a:solidFill>
                  <a:srgbClr val="040404"/>
                </a:solidFill>
                <a:latin typeface="Livvic"/>
              </a:rPr>
              <a:t>Want more?</a:t>
            </a:r>
          </a:p>
        </p:txBody>
      </p:sp>
    </p:spTree>
    <p:extLst>
      <p:ext uri="{BB962C8B-B14F-4D97-AF65-F5344CB8AC3E}">
        <p14:creationId xmlns:p14="http://schemas.microsoft.com/office/powerpoint/2010/main" val="11706857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5956"/>
            <a:ext cx="11892951" cy="6280031"/>
          </a:xfrm>
        </p:spPr>
        <p:txBody>
          <a:bodyPr/>
          <a:lstStyle/>
          <a:p>
            <a:pPr marL="203195" indent="0" algn="ctr"/>
            <a:r>
              <a:rPr lang="en-US" sz="8800" b="1" dirty="0">
                <a:latin typeface="Livvic"/>
              </a:rPr>
              <a:t>Thank you!!</a:t>
            </a:r>
          </a:p>
          <a:p>
            <a:pPr marL="203195" indent="0" algn="ctr"/>
            <a:endParaRPr lang="en-US" sz="8800" b="1" dirty="0">
              <a:latin typeface="Livvic"/>
            </a:endParaRPr>
          </a:p>
          <a:p>
            <a:pPr marL="203195" indent="0" algn="ctr"/>
            <a:r>
              <a:rPr lang="en-US" sz="8800" b="1" dirty="0">
                <a:latin typeface="Livvic"/>
              </a:rPr>
              <a:t>Join me starting on May 13</a:t>
            </a:r>
            <a:r>
              <a:rPr lang="en-US" sz="8800" b="1" baseline="30000" dirty="0">
                <a:latin typeface="Livvic"/>
              </a:rPr>
              <a:t>th</a:t>
            </a:r>
            <a:r>
              <a:rPr lang="en-US" sz="8800" b="1" dirty="0">
                <a:latin typeface="Livvic"/>
              </a:rPr>
              <a:t> with </a:t>
            </a:r>
            <a:r>
              <a:rPr lang="en-US" sz="8800" b="1" dirty="0">
                <a:solidFill>
                  <a:srgbClr val="FFC000"/>
                </a:solidFill>
                <a:latin typeface="Livvic"/>
              </a:rPr>
              <a:t>Butterflies &amp; Moths</a:t>
            </a:r>
            <a:r>
              <a:rPr lang="en-US" sz="8800" b="1" dirty="0">
                <a:latin typeface="Livv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7356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50" y="615195"/>
            <a:ext cx="7772400" cy="1143000"/>
          </a:xfrm>
        </p:spPr>
        <p:txBody>
          <a:bodyPr/>
          <a:lstStyle/>
          <a:p>
            <a:r>
              <a:rPr lang="en-US" b="1" dirty="0">
                <a:latin typeface="Livvic"/>
              </a:rPr>
              <a:t>Plant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888"/>
            <a:ext cx="10515600" cy="4351338"/>
          </a:xfrm>
        </p:spPr>
        <p:txBody>
          <a:bodyPr/>
          <a:lstStyle/>
          <a:p>
            <a:r>
              <a:rPr lang="en-US" dirty="0">
                <a:latin typeface="Bahnschrift Light SemiCondensed" panose="020B0502040204020203" pitchFamily="34" charset="0"/>
              </a:rPr>
              <a:t>Specific species that are adapted to live and reproduce in anaerobic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32916" y="3181946"/>
            <a:ext cx="1859647" cy="2910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444240" y="5305617"/>
            <a:ext cx="1174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Ted LaGrange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028" y="3707330"/>
            <a:ext cx="2523599" cy="189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186864" y="5305617"/>
            <a:ext cx="1340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Ted LaGrange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051" y="3707330"/>
            <a:ext cx="2567005" cy="1925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429928" y="5338420"/>
            <a:ext cx="1305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Ted LaGrange</a:t>
            </a:r>
          </a:p>
        </p:txBody>
      </p:sp>
      <p:pic>
        <p:nvPicPr>
          <p:cNvPr id="12" name="Picture 2" descr="D:\ted\slides\people\steina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055" y="320577"/>
            <a:ext cx="1982434" cy="154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214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0182"/>
            <a:ext cx="7772400" cy="1143000"/>
          </a:xfrm>
        </p:spPr>
        <p:txBody>
          <a:bodyPr/>
          <a:lstStyle/>
          <a:p>
            <a:pPr algn="ctr"/>
            <a:r>
              <a:rPr lang="en-US" sz="5400" b="1" dirty="0">
                <a:latin typeface="Livvic"/>
              </a:rPr>
              <a:t>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255" y="1566562"/>
            <a:ext cx="7772400" cy="1824338"/>
          </a:xfrm>
        </p:spPr>
        <p:txBody>
          <a:bodyPr/>
          <a:lstStyle/>
          <a:p>
            <a:r>
              <a:rPr lang="en-US" dirty="0">
                <a:latin typeface="Bahnschrift Light SemiCondensed" panose="020B0502040204020203" pitchFamily="34" charset="0"/>
              </a:rPr>
              <a:t>Saturated, especially during spring and summer</a:t>
            </a:r>
          </a:p>
          <a:p>
            <a:r>
              <a:rPr lang="en-US" dirty="0">
                <a:latin typeface="Bahnschrift Light SemiCondensed" panose="020B0502040204020203" pitchFamily="34" charset="0"/>
              </a:rPr>
              <a:t>Wetlands are not always wet!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455" y="3564280"/>
            <a:ext cx="4171950" cy="278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377" y="3564280"/>
            <a:ext cx="4175005" cy="278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48743" y="6083970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Ethan Freese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6200" y="608397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Grant Reiner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1026" descr="D:\ted\slides\rainwater basin\mud flat and shallow water (Pintail WMA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462" y="3216605"/>
            <a:ext cx="2967077" cy="1874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3027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71475"/>
            <a:ext cx="7772400" cy="1143000"/>
          </a:xfrm>
        </p:spPr>
        <p:txBody>
          <a:bodyPr/>
          <a:lstStyle/>
          <a:p>
            <a:pPr algn="ctr"/>
            <a:r>
              <a:rPr lang="en-US" sz="5400" b="1" dirty="0">
                <a:latin typeface="Livvic"/>
              </a:rPr>
              <a:t>What do Wetlands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124" y="1514475"/>
            <a:ext cx="7772400" cy="874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Bahnschrift Light SemiCondensed" panose="020B0502040204020203" pitchFamily="34" charset="0"/>
              </a:rPr>
              <a:t>Absorb water like a sponge</a:t>
            </a:r>
          </a:p>
          <a:p>
            <a:pPr marL="0" indent="0">
              <a:buNone/>
            </a:pPr>
            <a:r>
              <a:rPr lang="en-US" sz="2000" b="1" i="1" dirty="0">
                <a:latin typeface="Bahnschrift Light SemiCondensed" panose="020B0502040204020203" pitchFamily="34" charset="0"/>
              </a:rPr>
              <a:t>	</a:t>
            </a:r>
            <a:r>
              <a:rPr lang="en-US" sz="2000" i="1" dirty="0">
                <a:latin typeface="Bahnschrift Light SemiCondensed" panose="020B0502040204020203" pitchFamily="34" charset="0"/>
              </a:rPr>
              <a:t>Think ecosystem services!</a:t>
            </a:r>
          </a:p>
          <a:p>
            <a:endParaRPr lang="en-US" sz="3200" dirty="0">
              <a:latin typeface="Corbel" panose="020B0503020204020204" pitchFamily="34" charset="0"/>
            </a:endParaRPr>
          </a:p>
          <a:p>
            <a:endParaRPr lang="en-US" sz="3200" dirty="0">
              <a:latin typeface="Corbel" panose="020B0503020204020204" pitchFamily="34" charset="0"/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331" y="2488343"/>
            <a:ext cx="6285589" cy="4190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Picture 2" descr="Sponge, Wet, Yello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77120">
            <a:off x="8003169" y="1738500"/>
            <a:ext cx="2167276" cy="218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04402" y="6307246"/>
            <a:ext cx="2838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Ethan Freese / Platte Basin </a:t>
            </a:r>
            <a:r>
              <a:rPr lang="en-US" sz="1100" dirty="0" err="1">
                <a:solidFill>
                  <a:schemeClr val="bg1"/>
                </a:solidFill>
              </a:rPr>
              <a:t>Timelapse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9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962</Words>
  <Application>Microsoft Office PowerPoint</Application>
  <PresentationFormat>Widescreen</PresentationFormat>
  <Paragraphs>241</Paragraphs>
  <Slides>67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Arial</vt:lpstr>
      <vt:lpstr>Bahnschrift Light Condensed</vt:lpstr>
      <vt:lpstr>Bahnschrift Light SemiCondensed</vt:lpstr>
      <vt:lpstr>Calibri</vt:lpstr>
      <vt:lpstr>Calibri Light</vt:lpstr>
      <vt:lpstr>Catamaran Thin</vt:lpstr>
      <vt:lpstr>Corbel</vt:lpstr>
      <vt:lpstr>Livvic</vt:lpstr>
      <vt:lpstr>Times New Roman</vt:lpstr>
      <vt:lpstr>Office Theme</vt:lpstr>
      <vt:lpstr>1_Default Design</vt:lpstr>
      <vt:lpstr>2_Default Design</vt:lpstr>
      <vt:lpstr>3_Default Design</vt:lpstr>
      <vt:lpstr>1_Office Theme</vt:lpstr>
      <vt:lpstr>SCIENCE OF…  WETLANDS </vt:lpstr>
      <vt:lpstr>PowerPoint Presentation</vt:lpstr>
      <vt:lpstr>PowerPoint Presentation</vt:lpstr>
      <vt:lpstr>Today’s Agenda</vt:lpstr>
      <vt:lpstr>What is a Wetland?</vt:lpstr>
      <vt:lpstr>Soil</vt:lpstr>
      <vt:lpstr>Plant Community</vt:lpstr>
      <vt:lpstr>Hydrology</vt:lpstr>
      <vt:lpstr>What do Wetlands do?</vt:lpstr>
      <vt:lpstr>PowerPoint Presentation</vt:lpstr>
      <vt:lpstr>PowerPoint Presentation</vt:lpstr>
      <vt:lpstr>PowerPoint Presentation</vt:lpstr>
      <vt:lpstr>PowerPoint Presentation</vt:lpstr>
      <vt:lpstr>Bird Diversity</vt:lpstr>
      <vt:lpstr>Mammals</vt:lpstr>
      <vt:lpstr>PowerPoint Presentation</vt:lpstr>
      <vt:lpstr>Invertebrates</vt:lpstr>
      <vt:lpstr>75% of our Threatened and Endangered species rely on wetlands</vt:lpstr>
      <vt:lpstr>Recreation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Wetland Threats</vt:lpstr>
      <vt:lpstr>PowerPoint Presentation</vt:lpstr>
      <vt:lpstr>PowerPoint Presentation</vt:lpstr>
      <vt:lpstr>PowerPoint Presentation</vt:lpstr>
      <vt:lpstr>PowerPoint Presentation</vt:lpstr>
      <vt:lpstr>Sandhills</vt:lpstr>
      <vt:lpstr>PowerPoint Presentation</vt:lpstr>
      <vt:lpstr>PowerPoint Presentation</vt:lpstr>
      <vt:lpstr>Riverine</vt:lpstr>
      <vt:lpstr>PowerPoint Presentation</vt:lpstr>
      <vt:lpstr>PowerPoint Presentation</vt:lpstr>
      <vt:lpstr>Playa</vt:lpstr>
      <vt:lpstr>PowerPoint Presentation</vt:lpstr>
      <vt:lpstr>PowerPoint Presentation</vt:lpstr>
      <vt:lpstr>Saline</vt:lpstr>
      <vt:lpstr>PowerPoint Presentation</vt:lpstr>
      <vt:lpstr>PowerPoint Presentation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Recreation in Wetlands</vt:lpstr>
      <vt:lpstr>Fun things to do!</vt:lpstr>
      <vt:lpstr>Recreating Responsibly</vt:lpstr>
      <vt:lpstr>Wetlands of Nebraska Outreach and Education Project</vt:lpstr>
      <vt:lpstr>Thank you for joining us!</vt:lpstr>
      <vt:lpstr>Want more?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Macoubrie, Monica</dc:creator>
  <cp:lastModifiedBy>Jones, Benjamin</cp:lastModifiedBy>
  <cp:revision>16</cp:revision>
  <dcterms:created xsi:type="dcterms:W3CDTF">2021-02-18T14:31:43Z</dcterms:created>
  <dcterms:modified xsi:type="dcterms:W3CDTF">2021-05-27T20:23:01Z</dcterms:modified>
</cp:coreProperties>
</file>